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63" r:id="rId4"/>
    <p:sldId id="258" r:id="rId5"/>
    <p:sldId id="264" r:id="rId6"/>
    <p:sldId id="259" r:id="rId7"/>
    <p:sldId id="261" r:id="rId8"/>
    <p:sldId id="262" r:id="rId9"/>
    <p:sldId id="265" r:id="rId10"/>
    <p:sldId id="267" r:id="rId11"/>
    <p:sldId id="268" r:id="rId12"/>
    <p:sldId id="266" r:id="rId13"/>
    <p:sldId id="269" r:id="rId14"/>
    <p:sldId id="272" r:id="rId15"/>
    <p:sldId id="270" r:id="rId16"/>
    <p:sldId id="271"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3D05CF-E5D0-4357-8E01-0CEE41F74783}" v="828" dt="2023-07-09T19:36:45.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117" d="100"/>
          <a:sy n="117" d="100"/>
        </p:scale>
        <p:origin x="12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C1B84F-DB43-4BBD-840A-38F5597DB7D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BE307F-B9EA-48A3-B88E-120FDE11E307}">
      <dgm:prSet/>
      <dgm:spPr/>
      <dgm:t>
        <a:bodyPr/>
        <a:lstStyle/>
        <a:p>
          <a:r>
            <a:rPr lang="fr-FR"/>
            <a:t>Améliorer l'expérience client.</a:t>
          </a:r>
          <a:endParaRPr lang="en-US"/>
        </a:p>
      </dgm:t>
    </dgm:pt>
    <dgm:pt modelId="{27B1068C-DBC9-4B0A-BAEE-03A6173AC612}" type="parTrans" cxnId="{DD6BDCFC-AF70-4904-9395-77B6D38EA851}">
      <dgm:prSet/>
      <dgm:spPr/>
      <dgm:t>
        <a:bodyPr/>
        <a:lstStyle/>
        <a:p>
          <a:endParaRPr lang="en-US"/>
        </a:p>
      </dgm:t>
    </dgm:pt>
    <dgm:pt modelId="{160F95BB-27B4-4A59-BDDB-5D5F4F098DF3}" type="sibTrans" cxnId="{DD6BDCFC-AF70-4904-9395-77B6D38EA851}">
      <dgm:prSet/>
      <dgm:spPr/>
      <dgm:t>
        <a:bodyPr/>
        <a:lstStyle/>
        <a:p>
          <a:endParaRPr lang="en-US"/>
        </a:p>
      </dgm:t>
    </dgm:pt>
    <dgm:pt modelId="{D23DC474-99A7-49AD-A827-46A6B3FC4829}">
      <dgm:prSet/>
      <dgm:spPr/>
      <dgm:t>
        <a:bodyPr/>
        <a:lstStyle/>
        <a:p>
          <a:r>
            <a:rPr lang="fr-FR"/>
            <a:t>Automatiser les tâches de gestion.</a:t>
          </a:r>
          <a:endParaRPr lang="en-US"/>
        </a:p>
      </dgm:t>
    </dgm:pt>
    <dgm:pt modelId="{EDF7123A-5F04-46C6-8CFB-46E03B7158BD}" type="parTrans" cxnId="{31A7CAEA-A282-4205-96DB-A2DEB318F2F0}">
      <dgm:prSet/>
      <dgm:spPr/>
      <dgm:t>
        <a:bodyPr/>
        <a:lstStyle/>
        <a:p>
          <a:endParaRPr lang="en-US"/>
        </a:p>
      </dgm:t>
    </dgm:pt>
    <dgm:pt modelId="{0CFD4DFB-E101-4EA8-9F64-3820943A9437}" type="sibTrans" cxnId="{31A7CAEA-A282-4205-96DB-A2DEB318F2F0}">
      <dgm:prSet/>
      <dgm:spPr/>
      <dgm:t>
        <a:bodyPr/>
        <a:lstStyle/>
        <a:p>
          <a:endParaRPr lang="en-US"/>
        </a:p>
      </dgm:t>
    </dgm:pt>
    <dgm:pt modelId="{0E10F419-C03B-49A4-B4A2-1FED0C036559}">
      <dgm:prSet/>
      <dgm:spPr/>
      <dgm:t>
        <a:bodyPr/>
        <a:lstStyle/>
        <a:p>
          <a:r>
            <a:rPr lang="fr-FR"/>
            <a:t>Fournir des recommandations personnalisées .</a:t>
          </a:r>
          <a:endParaRPr lang="en-US"/>
        </a:p>
      </dgm:t>
    </dgm:pt>
    <dgm:pt modelId="{F4620433-3254-41E9-BC36-91B6D024533F}" type="parTrans" cxnId="{DFE0FE37-53B2-40F3-98DF-D90E1FFD0B10}">
      <dgm:prSet/>
      <dgm:spPr/>
      <dgm:t>
        <a:bodyPr/>
        <a:lstStyle/>
        <a:p>
          <a:endParaRPr lang="en-US"/>
        </a:p>
      </dgm:t>
    </dgm:pt>
    <dgm:pt modelId="{B38F2B8B-D22D-4AE1-AC38-CD906FE39215}" type="sibTrans" cxnId="{DFE0FE37-53B2-40F3-98DF-D90E1FFD0B10}">
      <dgm:prSet/>
      <dgm:spPr/>
      <dgm:t>
        <a:bodyPr/>
        <a:lstStyle/>
        <a:p>
          <a:endParaRPr lang="en-US"/>
        </a:p>
      </dgm:t>
    </dgm:pt>
    <dgm:pt modelId="{D7010DD2-A56E-4B4E-927C-11760367B3B9}">
      <dgm:prSet/>
      <dgm:spPr/>
      <dgm:t>
        <a:bodyPr/>
        <a:lstStyle/>
        <a:p>
          <a:r>
            <a:rPr lang="fr-FR"/>
            <a:t>Augmenter la disponibilité du service</a:t>
          </a:r>
          <a:endParaRPr lang="en-US"/>
        </a:p>
      </dgm:t>
    </dgm:pt>
    <dgm:pt modelId="{D9F6989B-C22D-4831-8837-0C59E2EE35D8}" type="parTrans" cxnId="{2E80E1A3-C213-49D7-91D1-76BB0CC51922}">
      <dgm:prSet/>
      <dgm:spPr/>
      <dgm:t>
        <a:bodyPr/>
        <a:lstStyle/>
        <a:p>
          <a:endParaRPr lang="en-US"/>
        </a:p>
      </dgm:t>
    </dgm:pt>
    <dgm:pt modelId="{1627FB2E-D31D-49C9-849F-F416769F8B10}" type="sibTrans" cxnId="{2E80E1A3-C213-49D7-91D1-76BB0CC51922}">
      <dgm:prSet/>
      <dgm:spPr/>
      <dgm:t>
        <a:bodyPr/>
        <a:lstStyle/>
        <a:p>
          <a:endParaRPr lang="en-US"/>
        </a:p>
      </dgm:t>
    </dgm:pt>
    <dgm:pt modelId="{60A841F4-49FF-4D2D-B725-5335F2C58D6A}" type="pres">
      <dgm:prSet presAssocID="{81C1B84F-DB43-4BBD-840A-38F5597DB7DB}" presName="root" presStyleCnt="0">
        <dgm:presLayoutVars>
          <dgm:dir/>
          <dgm:resizeHandles val="exact"/>
        </dgm:presLayoutVars>
      </dgm:prSet>
      <dgm:spPr/>
      <dgm:t>
        <a:bodyPr/>
        <a:lstStyle/>
        <a:p>
          <a:endParaRPr lang="en-US"/>
        </a:p>
      </dgm:t>
    </dgm:pt>
    <dgm:pt modelId="{06620371-F8AD-476A-98E2-46D0BCA172C2}" type="pres">
      <dgm:prSet presAssocID="{DABE307F-B9EA-48A3-B88E-120FDE11E307}" presName="compNode" presStyleCnt="0"/>
      <dgm:spPr/>
    </dgm:pt>
    <dgm:pt modelId="{621D57FC-AF7E-460A-A8D4-71EEB51036C6}" type="pres">
      <dgm:prSet presAssocID="{DABE307F-B9EA-48A3-B88E-120FDE11E307}" presName="bgRect" presStyleLbl="bgShp" presStyleIdx="0" presStyleCnt="4"/>
      <dgm:spPr/>
    </dgm:pt>
    <dgm:pt modelId="{F941C912-958D-4604-842C-161512E6B603}" type="pres">
      <dgm:prSet presAssocID="{DABE307F-B9EA-48A3-B88E-120FDE11E307}"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all center"/>
        </a:ext>
      </dgm:extLst>
    </dgm:pt>
    <dgm:pt modelId="{B174CE0F-2F06-43FA-AFE6-A5354F166BCD}" type="pres">
      <dgm:prSet presAssocID="{DABE307F-B9EA-48A3-B88E-120FDE11E307}" presName="spaceRect" presStyleCnt="0"/>
      <dgm:spPr/>
    </dgm:pt>
    <dgm:pt modelId="{E2C94A69-63FD-4B01-8184-09F204912F55}" type="pres">
      <dgm:prSet presAssocID="{DABE307F-B9EA-48A3-B88E-120FDE11E307}" presName="parTx" presStyleLbl="revTx" presStyleIdx="0" presStyleCnt="4">
        <dgm:presLayoutVars>
          <dgm:chMax val="0"/>
          <dgm:chPref val="0"/>
        </dgm:presLayoutVars>
      </dgm:prSet>
      <dgm:spPr/>
      <dgm:t>
        <a:bodyPr/>
        <a:lstStyle/>
        <a:p>
          <a:endParaRPr lang="en-US"/>
        </a:p>
      </dgm:t>
    </dgm:pt>
    <dgm:pt modelId="{A95A6C5D-9F6B-4DD6-94A8-970E263971B0}" type="pres">
      <dgm:prSet presAssocID="{160F95BB-27B4-4A59-BDDB-5D5F4F098DF3}" presName="sibTrans" presStyleCnt="0"/>
      <dgm:spPr/>
    </dgm:pt>
    <dgm:pt modelId="{351D1F0F-5EDB-497F-A920-0CB4CDA0A420}" type="pres">
      <dgm:prSet presAssocID="{D23DC474-99A7-49AD-A827-46A6B3FC4829}" presName="compNode" presStyleCnt="0"/>
      <dgm:spPr/>
    </dgm:pt>
    <dgm:pt modelId="{291040CF-4144-4D2D-B6C9-AE6829763092}" type="pres">
      <dgm:prSet presAssocID="{D23DC474-99A7-49AD-A827-46A6B3FC4829}" presName="bgRect" presStyleLbl="bgShp" presStyleIdx="1" presStyleCnt="4"/>
      <dgm:spPr/>
    </dgm:pt>
    <dgm:pt modelId="{CF2B5E51-B5BA-4038-ACD5-0E3FB8322DD3}" type="pres">
      <dgm:prSet presAssocID="{D23DC474-99A7-49AD-A827-46A6B3FC4829}"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Engrenages"/>
        </a:ext>
      </dgm:extLst>
    </dgm:pt>
    <dgm:pt modelId="{9A6E05F3-73DD-40AE-9F7B-DE0D5C1230D2}" type="pres">
      <dgm:prSet presAssocID="{D23DC474-99A7-49AD-A827-46A6B3FC4829}" presName="spaceRect" presStyleCnt="0"/>
      <dgm:spPr/>
    </dgm:pt>
    <dgm:pt modelId="{757EB453-6699-4363-A8D2-C0AAE2597B88}" type="pres">
      <dgm:prSet presAssocID="{D23DC474-99A7-49AD-A827-46A6B3FC4829}" presName="parTx" presStyleLbl="revTx" presStyleIdx="1" presStyleCnt="4">
        <dgm:presLayoutVars>
          <dgm:chMax val="0"/>
          <dgm:chPref val="0"/>
        </dgm:presLayoutVars>
      </dgm:prSet>
      <dgm:spPr/>
      <dgm:t>
        <a:bodyPr/>
        <a:lstStyle/>
        <a:p>
          <a:endParaRPr lang="en-US"/>
        </a:p>
      </dgm:t>
    </dgm:pt>
    <dgm:pt modelId="{0B8C5569-6640-4399-AE48-09897F83087A}" type="pres">
      <dgm:prSet presAssocID="{0CFD4DFB-E101-4EA8-9F64-3820943A9437}" presName="sibTrans" presStyleCnt="0"/>
      <dgm:spPr/>
    </dgm:pt>
    <dgm:pt modelId="{1EB5EC01-1AD6-4DE5-A100-4A08C2090BE4}" type="pres">
      <dgm:prSet presAssocID="{0E10F419-C03B-49A4-B4A2-1FED0C036559}" presName="compNode" presStyleCnt="0"/>
      <dgm:spPr/>
    </dgm:pt>
    <dgm:pt modelId="{B9A29239-DAC9-4AE7-A51B-B01BD50A2C46}" type="pres">
      <dgm:prSet presAssocID="{0E10F419-C03B-49A4-B4A2-1FED0C036559}" presName="bgRect" presStyleLbl="bgShp" presStyleIdx="2" presStyleCnt="4"/>
      <dgm:spPr/>
    </dgm:pt>
    <dgm:pt modelId="{02C3204F-794A-49BA-AEC7-0F7B827A4FB2}" type="pres">
      <dgm:prSet presAssocID="{0E10F419-C03B-49A4-B4A2-1FED0C036559}"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Utilisateur"/>
        </a:ext>
      </dgm:extLst>
    </dgm:pt>
    <dgm:pt modelId="{0B049F59-A1A1-4D19-9FC2-220560D728CA}" type="pres">
      <dgm:prSet presAssocID="{0E10F419-C03B-49A4-B4A2-1FED0C036559}" presName="spaceRect" presStyleCnt="0"/>
      <dgm:spPr/>
    </dgm:pt>
    <dgm:pt modelId="{C9E8863B-E7F5-4EEC-B435-632D6B331A1E}" type="pres">
      <dgm:prSet presAssocID="{0E10F419-C03B-49A4-B4A2-1FED0C036559}" presName="parTx" presStyleLbl="revTx" presStyleIdx="2" presStyleCnt="4">
        <dgm:presLayoutVars>
          <dgm:chMax val="0"/>
          <dgm:chPref val="0"/>
        </dgm:presLayoutVars>
      </dgm:prSet>
      <dgm:spPr/>
      <dgm:t>
        <a:bodyPr/>
        <a:lstStyle/>
        <a:p>
          <a:endParaRPr lang="en-US"/>
        </a:p>
      </dgm:t>
    </dgm:pt>
    <dgm:pt modelId="{04384047-2A85-4A70-BED5-10F184B76236}" type="pres">
      <dgm:prSet presAssocID="{B38F2B8B-D22D-4AE1-AC38-CD906FE39215}" presName="sibTrans" presStyleCnt="0"/>
      <dgm:spPr/>
    </dgm:pt>
    <dgm:pt modelId="{2985D2C3-5BC3-43BB-95B3-1FBD952BED53}" type="pres">
      <dgm:prSet presAssocID="{D7010DD2-A56E-4B4E-927C-11760367B3B9}" presName="compNode" presStyleCnt="0"/>
      <dgm:spPr/>
    </dgm:pt>
    <dgm:pt modelId="{2B2343DB-7936-440D-865D-F8346A2C4A7A}" type="pres">
      <dgm:prSet presAssocID="{D7010DD2-A56E-4B4E-927C-11760367B3B9}" presName="bgRect" presStyleLbl="bgShp" presStyleIdx="3" presStyleCnt="4"/>
      <dgm:spPr/>
    </dgm:pt>
    <dgm:pt modelId="{146BC3F9-D397-4332-92DE-6824121F41FB}" type="pres">
      <dgm:prSet presAssocID="{D7010DD2-A56E-4B4E-927C-11760367B3B9}"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Upward trend"/>
        </a:ext>
      </dgm:extLst>
    </dgm:pt>
    <dgm:pt modelId="{40CE9A17-3175-4C98-AA29-EAE8FD57BB31}" type="pres">
      <dgm:prSet presAssocID="{D7010DD2-A56E-4B4E-927C-11760367B3B9}" presName="spaceRect" presStyleCnt="0"/>
      <dgm:spPr/>
    </dgm:pt>
    <dgm:pt modelId="{C242A6F2-0BC8-4199-B508-19117A49A5C8}" type="pres">
      <dgm:prSet presAssocID="{D7010DD2-A56E-4B4E-927C-11760367B3B9}" presName="parTx" presStyleLbl="revTx" presStyleIdx="3" presStyleCnt="4">
        <dgm:presLayoutVars>
          <dgm:chMax val="0"/>
          <dgm:chPref val="0"/>
        </dgm:presLayoutVars>
      </dgm:prSet>
      <dgm:spPr/>
      <dgm:t>
        <a:bodyPr/>
        <a:lstStyle/>
        <a:p>
          <a:endParaRPr lang="en-US"/>
        </a:p>
      </dgm:t>
    </dgm:pt>
  </dgm:ptLst>
  <dgm:cxnLst>
    <dgm:cxn modelId="{E180841E-5FB0-42FD-AC0E-528B71AC4E20}" type="presOf" srcId="{D7010DD2-A56E-4B4E-927C-11760367B3B9}" destId="{C242A6F2-0BC8-4199-B508-19117A49A5C8}" srcOrd="0" destOrd="0" presId="urn:microsoft.com/office/officeart/2018/2/layout/IconVerticalSolidList"/>
    <dgm:cxn modelId="{86FA3BC1-F0E1-41A5-A3E7-B49D44A71D22}" type="presOf" srcId="{DABE307F-B9EA-48A3-B88E-120FDE11E307}" destId="{E2C94A69-63FD-4B01-8184-09F204912F55}" srcOrd="0" destOrd="0" presId="urn:microsoft.com/office/officeart/2018/2/layout/IconVerticalSolidList"/>
    <dgm:cxn modelId="{5288AF29-0918-4A33-AD6F-0049FB1F54CA}" type="presOf" srcId="{0E10F419-C03B-49A4-B4A2-1FED0C036559}" destId="{C9E8863B-E7F5-4EEC-B435-632D6B331A1E}" srcOrd="0" destOrd="0" presId="urn:microsoft.com/office/officeart/2018/2/layout/IconVerticalSolidList"/>
    <dgm:cxn modelId="{97161DE4-C0C1-44DD-8080-B1B09D6AB56E}" type="presOf" srcId="{D23DC474-99A7-49AD-A827-46A6B3FC4829}" destId="{757EB453-6699-4363-A8D2-C0AAE2597B88}" srcOrd="0" destOrd="0" presId="urn:microsoft.com/office/officeart/2018/2/layout/IconVerticalSolidList"/>
    <dgm:cxn modelId="{0CBC853A-EE1E-4FE0-87B4-77F6AFBAA651}" type="presOf" srcId="{81C1B84F-DB43-4BBD-840A-38F5597DB7DB}" destId="{60A841F4-49FF-4D2D-B725-5335F2C58D6A}" srcOrd="0" destOrd="0" presId="urn:microsoft.com/office/officeart/2018/2/layout/IconVerticalSolidList"/>
    <dgm:cxn modelId="{DFE0FE37-53B2-40F3-98DF-D90E1FFD0B10}" srcId="{81C1B84F-DB43-4BBD-840A-38F5597DB7DB}" destId="{0E10F419-C03B-49A4-B4A2-1FED0C036559}" srcOrd="2" destOrd="0" parTransId="{F4620433-3254-41E9-BC36-91B6D024533F}" sibTransId="{B38F2B8B-D22D-4AE1-AC38-CD906FE39215}"/>
    <dgm:cxn modelId="{DD6BDCFC-AF70-4904-9395-77B6D38EA851}" srcId="{81C1B84F-DB43-4BBD-840A-38F5597DB7DB}" destId="{DABE307F-B9EA-48A3-B88E-120FDE11E307}" srcOrd="0" destOrd="0" parTransId="{27B1068C-DBC9-4B0A-BAEE-03A6173AC612}" sibTransId="{160F95BB-27B4-4A59-BDDB-5D5F4F098DF3}"/>
    <dgm:cxn modelId="{2E80E1A3-C213-49D7-91D1-76BB0CC51922}" srcId="{81C1B84F-DB43-4BBD-840A-38F5597DB7DB}" destId="{D7010DD2-A56E-4B4E-927C-11760367B3B9}" srcOrd="3" destOrd="0" parTransId="{D9F6989B-C22D-4831-8837-0C59E2EE35D8}" sibTransId="{1627FB2E-D31D-49C9-849F-F416769F8B10}"/>
    <dgm:cxn modelId="{31A7CAEA-A282-4205-96DB-A2DEB318F2F0}" srcId="{81C1B84F-DB43-4BBD-840A-38F5597DB7DB}" destId="{D23DC474-99A7-49AD-A827-46A6B3FC4829}" srcOrd="1" destOrd="0" parTransId="{EDF7123A-5F04-46C6-8CFB-46E03B7158BD}" sibTransId="{0CFD4DFB-E101-4EA8-9F64-3820943A9437}"/>
    <dgm:cxn modelId="{50CAE761-6DF3-4C7C-B592-5D5A7462F0DA}" type="presParOf" srcId="{60A841F4-49FF-4D2D-B725-5335F2C58D6A}" destId="{06620371-F8AD-476A-98E2-46D0BCA172C2}" srcOrd="0" destOrd="0" presId="urn:microsoft.com/office/officeart/2018/2/layout/IconVerticalSolidList"/>
    <dgm:cxn modelId="{8EB501E4-1E58-430A-A252-943C1C42E728}" type="presParOf" srcId="{06620371-F8AD-476A-98E2-46D0BCA172C2}" destId="{621D57FC-AF7E-460A-A8D4-71EEB51036C6}" srcOrd="0" destOrd="0" presId="urn:microsoft.com/office/officeart/2018/2/layout/IconVerticalSolidList"/>
    <dgm:cxn modelId="{A1EA0F0B-9DE0-4C61-A2E2-0601B0DE6AC1}" type="presParOf" srcId="{06620371-F8AD-476A-98E2-46D0BCA172C2}" destId="{F941C912-958D-4604-842C-161512E6B603}" srcOrd="1" destOrd="0" presId="urn:microsoft.com/office/officeart/2018/2/layout/IconVerticalSolidList"/>
    <dgm:cxn modelId="{729AE079-4F74-426C-845B-B391D5D2F797}" type="presParOf" srcId="{06620371-F8AD-476A-98E2-46D0BCA172C2}" destId="{B174CE0F-2F06-43FA-AFE6-A5354F166BCD}" srcOrd="2" destOrd="0" presId="urn:microsoft.com/office/officeart/2018/2/layout/IconVerticalSolidList"/>
    <dgm:cxn modelId="{0CF549DC-F3FD-4F49-96F6-4F92E79ADCAC}" type="presParOf" srcId="{06620371-F8AD-476A-98E2-46D0BCA172C2}" destId="{E2C94A69-63FD-4B01-8184-09F204912F55}" srcOrd="3" destOrd="0" presId="urn:microsoft.com/office/officeart/2018/2/layout/IconVerticalSolidList"/>
    <dgm:cxn modelId="{132A8506-E4A8-41FB-9387-887EE0820E95}" type="presParOf" srcId="{60A841F4-49FF-4D2D-B725-5335F2C58D6A}" destId="{A95A6C5D-9F6B-4DD6-94A8-970E263971B0}" srcOrd="1" destOrd="0" presId="urn:microsoft.com/office/officeart/2018/2/layout/IconVerticalSolidList"/>
    <dgm:cxn modelId="{4F4F7758-AFA5-42FA-BCED-7D46E86B43C2}" type="presParOf" srcId="{60A841F4-49FF-4D2D-B725-5335F2C58D6A}" destId="{351D1F0F-5EDB-497F-A920-0CB4CDA0A420}" srcOrd="2" destOrd="0" presId="urn:microsoft.com/office/officeart/2018/2/layout/IconVerticalSolidList"/>
    <dgm:cxn modelId="{DCF3D53C-839F-42C7-92EE-3CBC536CEE62}" type="presParOf" srcId="{351D1F0F-5EDB-497F-A920-0CB4CDA0A420}" destId="{291040CF-4144-4D2D-B6C9-AE6829763092}" srcOrd="0" destOrd="0" presId="urn:microsoft.com/office/officeart/2018/2/layout/IconVerticalSolidList"/>
    <dgm:cxn modelId="{2F192948-731F-4F6A-BFCC-1E340C76BE48}" type="presParOf" srcId="{351D1F0F-5EDB-497F-A920-0CB4CDA0A420}" destId="{CF2B5E51-B5BA-4038-ACD5-0E3FB8322DD3}" srcOrd="1" destOrd="0" presId="urn:microsoft.com/office/officeart/2018/2/layout/IconVerticalSolidList"/>
    <dgm:cxn modelId="{A164424C-B1F9-4A48-AC16-226E98BF4F82}" type="presParOf" srcId="{351D1F0F-5EDB-497F-A920-0CB4CDA0A420}" destId="{9A6E05F3-73DD-40AE-9F7B-DE0D5C1230D2}" srcOrd="2" destOrd="0" presId="urn:microsoft.com/office/officeart/2018/2/layout/IconVerticalSolidList"/>
    <dgm:cxn modelId="{DD14217B-1992-4585-AD50-F384468C35E6}" type="presParOf" srcId="{351D1F0F-5EDB-497F-A920-0CB4CDA0A420}" destId="{757EB453-6699-4363-A8D2-C0AAE2597B88}" srcOrd="3" destOrd="0" presId="urn:microsoft.com/office/officeart/2018/2/layout/IconVerticalSolidList"/>
    <dgm:cxn modelId="{BCE43194-C39F-454B-9968-B363651FB55F}" type="presParOf" srcId="{60A841F4-49FF-4D2D-B725-5335F2C58D6A}" destId="{0B8C5569-6640-4399-AE48-09897F83087A}" srcOrd="3" destOrd="0" presId="urn:microsoft.com/office/officeart/2018/2/layout/IconVerticalSolidList"/>
    <dgm:cxn modelId="{90B474B9-461B-4560-B912-7957610C3F1D}" type="presParOf" srcId="{60A841F4-49FF-4D2D-B725-5335F2C58D6A}" destId="{1EB5EC01-1AD6-4DE5-A100-4A08C2090BE4}" srcOrd="4" destOrd="0" presId="urn:microsoft.com/office/officeart/2018/2/layout/IconVerticalSolidList"/>
    <dgm:cxn modelId="{BF301A8D-F0D1-4F38-BC5E-BDCDC18D9E27}" type="presParOf" srcId="{1EB5EC01-1AD6-4DE5-A100-4A08C2090BE4}" destId="{B9A29239-DAC9-4AE7-A51B-B01BD50A2C46}" srcOrd="0" destOrd="0" presId="urn:microsoft.com/office/officeart/2018/2/layout/IconVerticalSolidList"/>
    <dgm:cxn modelId="{74EDCAAC-F325-4EDB-998D-B5D711F23893}" type="presParOf" srcId="{1EB5EC01-1AD6-4DE5-A100-4A08C2090BE4}" destId="{02C3204F-794A-49BA-AEC7-0F7B827A4FB2}" srcOrd="1" destOrd="0" presId="urn:microsoft.com/office/officeart/2018/2/layout/IconVerticalSolidList"/>
    <dgm:cxn modelId="{5B82EE57-7550-44FC-92DF-A529591F4B25}" type="presParOf" srcId="{1EB5EC01-1AD6-4DE5-A100-4A08C2090BE4}" destId="{0B049F59-A1A1-4D19-9FC2-220560D728CA}" srcOrd="2" destOrd="0" presId="urn:microsoft.com/office/officeart/2018/2/layout/IconVerticalSolidList"/>
    <dgm:cxn modelId="{4F6643AB-BBD0-4C79-9888-17C8B6D851CC}" type="presParOf" srcId="{1EB5EC01-1AD6-4DE5-A100-4A08C2090BE4}" destId="{C9E8863B-E7F5-4EEC-B435-632D6B331A1E}" srcOrd="3" destOrd="0" presId="urn:microsoft.com/office/officeart/2018/2/layout/IconVerticalSolidList"/>
    <dgm:cxn modelId="{E45D1EB2-8057-424B-9EAA-907AECE457D6}" type="presParOf" srcId="{60A841F4-49FF-4D2D-B725-5335F2C58D6A}" destId="{04384047-2A85-4A70-BED5-10F184B76236}" srcOrd="5" destOrd="0" presId="urn:microsoft.com/office/officeart/2018/2/layout/IconVerticalSolidList"/>
    <dgm:cxn modelId="{40F7458D-78F9-48C5-B168-941362755D84}" type="presParOf" srcId="{60A841F4-49FF-4D2D-B725-5335F2C58D6A}" destId="{2985D2C3-5BC3-43BB-95B3-1FBD952BED53}" srcOrd="6" destOrd="0" presId="urn:microsoft.com/office/officeart/2018/2/layout/IconVerticalSolidList"/>
    <dgm:cxn modelId="{735567F4-EE5F-4C1C-B2C9-AC1295DF8C66}" type="presParOf" srcId="{2985D2C3-5BC3-43BB-95B3-1FBD952BED53}" destId="{2B2343DB-7936-440D-865D-F8346A2C4A7A}" srcOrd="0" destOrd="0" presId="urn:microsoft.com/office/officeart/2018/2/layout/IconVerticalSolidList"/>
    <dgm:cxn modelId="{94ADE5FE-A706-4CC5-BEFE-7AD49E0CD1FB}" type="presParOf" srcId="{2985D2C3-5BC3-43BB-95B3-1FBD952BED53}" destId="{146BC3F9-D397-4332-92DE-6824121F41FB}" srcOrd="1" destOrd="0" presId="urn:microsoft.com/office/officeart/2018/2/layout/IconVerticalSolidList"/>
    <dgm:cxn modelId="{C3D7B709-906A-4DCF-89E2-F946153562B3}" type="presParOf" srcId="{2985D2C3-5BC3-43BB-95B3-1FBD952BED53}" destId="{40CE9A17-3175-4C98-AA29-EAE8FD57BB31}" srcOrd="2" destOrd="0" presId="urn:microsoft.com/office/officeart/2018/2/layout/IconVerticalSolidList"/>
    <dgm:cxn modelId="{E27B50A5-3BE4-4950-BB4D-62F64786453D}" type="presParOf" srcId="{2985D2C3-5BC3-43BB-95B3-1FBD952BED53}" destId="{C242A6F2-0BC8-4199-B508-19117A49A5C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D57FC-AF7E-460A-A8D4-71EEB51036C6}">
      <dsp:nvSpPr>
        <dsp:cNvPr id="0" name=""/>
        <dsp:cNvSpPr/>
      </dsp:nvSpPr>
      <dsp:spPr>
        <a:xfrm>
          <a:off x="0" y="2636"/>
          <a:ext cx="6866153" cy="133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41C912-958D-4604-842C-161512E6B603}">
      <dsp:nvSpPr>
        <dsp:cNvPr id="0" name=""/>
        <dsp:cNvSpPr/>
      </dsp:nvSpPr>
      <dsp:spPr>
        <a:xfrm>
          <a:off x="404144" y="303239"/>
          <a:ext cx="734808" cy="73480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C94A69-63FD-4B01-8184-09F204912F55}">
      <dsp:nvSpPr>
        <dsp:cNvPr id="0" name=""/>
        <dsp:cNvSpPr/>
      </dsp:nvSpPr>
      <dsp:spPr>
        <a:xfrm>
          <a:off x="1543098" y="2636"/>
          <a:ext cx="5323054" cy="133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95" tIns="141395" rIns="141395" bIns="141395" numCol="1" spcCol="1270" anchor="ctr" anchorCtr="0">
          <a:noAutofit/>
        </a:bodyPr>
        <a:lstStyle/>
        <a:p>
          <a:pPr lvl="0" algn="l" defTabSz="977900">
            <a:lnSpc>
              <a:spcPct val="90000"/>
            </a:lnSpc>
            <a:spcBef>
              <a:spcPct val="0"/>
            </a:spcBef>
            <a:spcAft>
              <a:spcPct val="35000"/>
            </a:spcAft>
          </a:pPr>
          <a:r>
            <a:rPr lang="fr-FR" sz="2200" kern="1200"/>
            <a:t>Améliorer l'expérience client.</a:t>
          </a:r>
          <a:endParaRPr lang="en-US" sz="2200" kern="1200"/>
        </a:p>
      </dsp:txBody>
      <dsp:txXfrm>
        <a:off x="1543098" y="2636"/>
        <a:ext cx="5323054" cy="1336015"/>
      </dsp:txXfrm>
    </dsp:sp>
    <dsp:sp modelId="{291040CF-4144-4D2D-B6C9-AE6829763092}">
      <dsp:nvSpPr>
        <dsp:cNvPr id="0" name=""/>
        <dsp:cNvSpPr/>
      </dsp:nvSpPr>
      <dsp:spPr>
        <a:xfrm>
          <a:off x="0" y="1672655"/>
          <a:ext cx="6866153" cy="133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B5E51-B5BA-4038-ACD5-0E3FB8322DD3}">
      <dsp:nvSpPr>
        <dsp:cNvPr id="0" name=""/>
        <dsp:cNvSpPr/>
      </dsp:nvSpPr>
      <dsp:spPr>
        <a:xfrm>
          <a:off x="404144" y="1973259"/>
          <a:ext cx="734808" cy="73480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7EB453-6699-4363-A8D2-C0AAE2597B88}">
      <dsp:nvSpPr>
        <dsp:cNvPr id="0" name=""/>
        <dsp:cNvSpPr/>
      </dsp:nvSpPr>
      <dsp:spPr>
        <a:xfrm>
          <a:off x="1543098" y="1672655"/>
          <a:ext cx="5323054" cy="133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95" tIns="141395" rIns="141395" bIns="141395" numCol="1" spcCol="1270" anchor="ctr" anchorCtr="0">
          <a:noAutofit/>
        </a:bodyPr>
        <a:lstStyle/>
        <a:p>
          <a:pPr lvl="0" algn="l" defTabSz="977900">
            <a:lnSpc>
              <a:spcPct val="90000"/>
            </a:lnSpc>
            <a:spcBef>
              <a:spcPct val="0"/>
            </a:spcBef>
            <a:spcAft>
              <a:spcPct val="35000"/>
            </a:spcAft>
          </a:pPr>
          <a:r>
            <a:rPr lang="fr-FR" sz="2200" kern="1200"/>
            <a:t>Automatiser les tâches de gestion.</a:t>
          </a:r>
          <a:endParaRPr lang="en-US" sz="2200" kern="1200"/>
        </a:p>
      </dsp:txBody>
      <dsp:txXfrm>
        <a:off x="1543098" y="1672655"/>
        <a:ext cx="5323054" cy="1336015"/>
      </dsp:txXfrm>
    </dsp:sp>
    <dsp:sp modelId="{B9A29239-DAC9-4AE7-A51B-B01BD50A2C46}">
      <dsp:nvSpPr>
        <dsp:cNvPr id="0" name=""/>
        <dsp:cNvSpPr/>
      </dsp:nvSpPr>
      <dsp:spPr>
        <a:xfrm>
          <a:off x="0" y="3342675"/>
          <a:ext cx="6866153" cy="133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C3204F-794A-49BA-AEC7-0F7B827A4FB2}">
      <dsp:nvSpPr>
        <dsp:cNvPr id="0" name=""/>
        <dsp:cNvSpPr/>
      </dsp:nvSpPr>
      <dsp:spPr>
        <a:xfrm>
          <a:off x="404144" y="3643279"/>
          <a:ext cx="734808" cy="73480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E8863B-E7F5-4EEC-B435-632D6B331A1E}">
      <dsp:nvSpPr>
        <dsp:cNvPr id="0" name=""/>
        <dsp:cNvSpPr/>
      </dsp:nvSpPr>
      <dsp:spPr>
        <a:xfrm>
          <a:off x="1543098" y="3342675"/>
          <a:ext cx="5323054" cy="133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95" tIns="141395" rIns="141395" bIns="141395" numCol="1" spcCol="1270" anchor="ctr" anchorCtr="0">
          <a:noAutofit/>
        </a:bodyPr>
        <a:lstStyle/>
        <a:p>
          <a:pPr lvl="0" algn="l" defTabSz="977900">
            <a:lnSpc>
              <a:spcPct val="90000"/>
            </a:lnSpc>
            <a:spcBef>
              <a:spcPct val="0"/>
            </a:spcBef>
            <a:spcAft>
              <a:spcPct val="35000"/>
            </a:spcAft>
          </a:pPr>
          <a:r>
            <a:rPr lang="fr-FR" sz="2200" kern="1200"/>
            <a:t>Fournir des recommandations personnalisées .</a:t>
          </a:r>
          <a:endParaRPr lang="en-US" sz="2200" kern="1200"/>
        </a:p>
      </dsp:txBody>
      <dsp:txXfrm>
        <a:off x="1543098" y="3342675"/>
        <a:ext cx="5323054" cy="1336015"/>
      </dsp:txXfrm>
    </dsp:sp>
    <dsp:sp modelId="{2B2343DB-7936-440D-865D-F8346A2C4A7A}">
      <dsp:nvSpPr>
        <dsp:cNvPr id="0" name=""/>
        <dsp:cNvSpPr/>
      </dsp:nvSpPr>
      <dsp:spPr>
        <a:xfrm>
          <a:off x="0" y="5012695"/>
          <a:ext cx="6866153" cy="133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6BC3F9-D397-4332-92DE-6824121F41FB}">
      <dsp:nvSpPr>
        <dsp:cNvPr id="0" name=""/>
        <dsp:cNvSpPr/>
      </dsp:nvSpPr>
      <dsp:spPr>
        <a:xfrm>
          <a:off x="404144" y="5313298"/>
          <a:ext cx="734808" cy="73480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42A6F2-0BC8-4199-B508-19117A49A5C8}">
      <dsp:nvSpPr>
        <dsp:cNvPr id="0" name=""/>
        <dsp:cNvSpPr/>
      </dsp:nvSpPr>
      <dsp:spPr>
        <a:xfrm>
          <a:off x="1543098" y="5012695"/>
          <a:ext cx="5323054" cy="133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95" tIns="141395" rIns="141395" bIns="141395" numCol="1" spcCol="1270" anchor="ctr" anchorCtr="0">
          <a:noAutofit/>
        </a:bodyPr>
        <a:lstStyle/>
        <a:p>
          <a:pPr lvl="0" algn="l" defTabSz="977900">
            <a:lnSpc>
              <a:spcPct val="90000"/>
            </a:lnSpc>
            <a:spcBef>
              <a:spcPct val="0"/>
            </a:spcBef>
            <a:spcAft>
              <a:spcPct val="35000"/>
            </a:spcAft>
          </a:pPr>
          <a:r>
            <a:rPr lang="fr-FR" sz="2200" kern="1200"/>
            <a:t>Augmenter la disponibilité du service</a:t>
          </a:r>
          <a:endParaRPr lang="en-US" sz="2200" kern="1200"/>
        </a:p>
      </dsp:txBody>
      <dsp:txXfrm>
        <a:off x="1543098" y="5012695"/>
        <a:ext cx="5323054" cy="13360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10/07/2023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31049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10/07/2023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417278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10/07/2023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190217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10/07/2023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84179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10/07/2023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46692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10/07/2023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74763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38941B0-F4D5-4460-BCAD-F7E2B41A8257}" type="datetimeFigureOut">
              <a:rPr lang="fr-FR" smtClean="0"/>
              <a:t>10/07/2023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261186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38941B0-F4D5-4460-BCAD-F7E2B41A8257}" type="datetimeFigureOut">
              <a:rPr lang="fr-FR" smtClean="0"/>
              <a:t>10/07/2023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39585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fr-FR" smtClean="0"/>
              <a:t>10/07/2023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40402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10/07/2023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270640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10/07/2023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161090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fr-FR" smtClean="0"/>
              <a:t>10/07/2023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fr-FR" smtClean="0"/>
              <a:t>‹#›</a:t>
            </a:fld>
            <a:endParaRPr lang="fr-FR"/>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762CA42-C3DE-AD2D-CAA1-71444DA8D367}"/>
              </a:ext>
            </a:extLst>
          </p:cNvPr>
          <p:cNvSpPr>
            <a:spLocks noGrp="1"/>
          </p:cNvSpPr>
          <p:nvPr>
            <p:ph type="title"/>
          </p:nvPr>
        </p:nvSpPr>
        <p:spPr>
          <a:xfrm>
            <a:off x="793662" y="687967"/>
            <a:ext cx="10066122" cy="1307855"/>
          </a:xfrm>
        </p:spPr>
        <p:txBody>
          <a:bodyPr anchor="b">
            <a:normAutofit/>
          </a:bodyPr>
          <a:lstStyle/>
          <a:p>
            <a:r>
              <a:rPr lang="fr-FR" sz="4000" b="1" i="1" dirty="0" err="1">
                <a:cs typeface="Calibri Light" panose="020F0302020204030204"/>
              </a:rPr>
              <a:t>Presentation</a:t>
            </a:r>
            <a:r>
              <a:rPr lang="fr-FR" sz="4000" b="1" i="1" dirty="0">
                <a:cs typeface="Calibri Light" panose="020F0302020204030204"/>
              </a:rPr>
              <a:t> du projet de fin d'année</a:t>
            </a:r>
            <a:endParaRPr lang="fr-FR" dirty="0"/>
          </a:p>
        </p:txBody>
      </p:sp>
      <p:sp>
        <p:nvSpPr>
          <p:cNvPr id="11" name="Rectangle 10">
            <a:extLst>
              <a:ext uri="{FF2B5EF4-FFF2-40B4-BE49-F238E27FC236}">
                <a16:creationId xmlns:a16="http://schemas.microsoft.com/office/drawing/2014/main" id="{3A9A4357-BD1D-4622-A4FE-766E6AB8DE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711871B1-C5BA-97D8-BCAA-E73EDFBC6750}"/>
              </a:ext>
            </a:extLst>
          </p:cNvPr>
          <p:cNvSpPr>
            <a:spLocks noGrp="1"/>
          </p:cNvSpPr>
          <p:nvPr>
            <p:ph idx="1"/>
          </p:nvPr>
        </p:nvSpPr>
        <p:spPr>
          <a:xfrm>
            <a:off x="793661" y="2458398"/>
            <a:ext cx="10401119" cy="3780561"/>
          </a:xfrm>
        </p:spPr>
        <p:txBody>
          <a:bodyPr vert="horz" lIns="91440" tIns="45720" rIns="91440" bIns="45720" rtlCol="0" anchor="ctr">
            <a:normAutofit lnSpcReduction="10000"/>
          </a:bodyPr>
          <a:lstStyle/>
          <a:p>
            <a:pPr marL="457200" indent="-457200"/>
            <a:r>
              <a:rPr lang="fr-FR" dirty="0">
                <a:cs typeface="Calibri"/>
              </a:rPr>
              <a:t>Thème:  réalisation d'un </a:t>
            </a:r>
            <a:r>
              <a:rPr lang="fr-FR" dirty="0" err="1">
                <a:cs typeface="Calibri"/>
              </a:rPr>
              <a:t>chatbot</a:t>
            </a:r>
            <a:r>
              <a:rPr lang="fr-FR" dirty="0">
                <a:cs typeface="Calibri"/>
              </a:rPr>
              <a:t> de gestion de 3 restaurants </a:t>
            </a:r>
          </a:p>
          <a:p>
            <a:pPr marL="457200" indent="-457200"/>
            <a:endParaRPr lang="fr-FR" dirty="0">
              <a:cs typeface="Calibri"/>
            </a:endParaRPr>
          </a:p>
          <a:p>
            <a:pPr marL="0" indent="0">
              <a:buNone/>
            </a:pPr>
            <a:endParaRPr lang="fr-FR" dirty="0">
              <a:cs typeface="Calibri"/>
            </a:endParaRPr>
          </a:p>
          <a:p>
            <a:pPr marL="457200" indent="-457200"/>
            <a:r>
              <a:rPr lang="fr-FR" dirty="0">
                <a:cs typeface="Calibri"/>
              </a:rPr>
              <a:t>Réalisé par : LAHBABI Ahmed</a:t>
            </a:r>
            <a:endParaRPr lang="fr-FR" sz="2000">
              <a:cs typeface="Calibri"/>
            </a:endParaRPr>
          </a:p>
          <a:p>
            <a:pPr marL="0" indent="0">
              <a:buNone/>
            </a:pPr>
            <a:r>
              <a:rPr lang="fr-FR" dirty="0">
                <a:cs typeface="Calibri"/>
              </a:rPr>
              <a:t>                            HENNACH Youssef</a:t>
            </a:r>
          </a:p>
          <a:p>
            <a:r>
              <a:rPr lang="fr-FR" dirty="0">
                <a:cs typeface="Calibri"/>
              </a:rPr>
              <a:t>Encadré par : Pr. </a:t>
            </a:r>
            <a:r>
              <a:rPr lang="fr-FR" err="1">
                <a:cs typeface="Calibri"/>
              </a:rPr>
              <a:t>Karoum</a:t>
            </a:r>
            <a:r>
              <a:rPr lang="fr-FR" dirty="0">
                <a:cs typeface="Calibri"/>
              </a:rPr>
              <a:t> et Pr. </a:t>
            </a:r>
            <a:r>
              <a:rPr lang="fr-FR" err="1">
                <a:cs typeface="Calibri"/>
              </a:rPr>
              <a:t>Jorio</a:t>
            </a:r>
            <a:endParaRPr lang="fr-FR">
              <a:cs typeface="Calibri"/>
            </a:endParaRPr>
          </a:p>
          <a:p>
            <a:endParaRPr lang="fr-FR" dirty="0">
              <a:cs typeface="Calibri"/>
            </a:endParaRPr>
          </a:p>
          <a:p>
            <a:pPr algn="r"/>
            <a:r>
              <a:rPr lang="fr-FR" dirty="0">
                <a:cs typeface="Calibri"/>
              </a:rPr>
              <a:t>Année scolaire: 2022/2023</a:t>
            </a:r>
          </a:p>
        </p:txBody>
      </p:sp>
      <p:pic>
        <p:nvPicPr>
          <p:cNvPr id="4" name="Image 4" descr="Une image contenant texte, Police, graphisme, Graphique&#10;&#10;Description générée automatiquement">
            <a:extLst>
              <a:ext uri="{FF2B5EF4-FFF2-40B4-BE49-F238E27FC236}">
                <a16:creationId xmlns:a16="http://schemas.microsoft.com/office/drawing/2014/main" id="{4292C78F-90DB-7B5C-7507-36D1F6B4CB16}"/>
              </a:ext>
            </a:extLst>
          </p:cNvPr>
          <p:cNvPicPr>
            <a:picLocks noChangeAspect="1"/>
          </p:cNvPicPr>
          <p:nvPr/>
        </p:nvPicPr>
        <p:blipFill>
          <a:blip r:embed="rId2"/>
          <a:stretch>
            <a:fillRect/>
          </a:stretch>
        </p:blipFill>
        <p:spPr>
          <a:xfrm>
            <a:off x="78940" y="96551"/>
            <a:ext cx="2196352" cy="483950"/>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40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6CBC000-81EA-A403-1993-D0F46673F4A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2.3 diagramme de classe</a:t>
            </a:r>
          </a:p>
        </p:txBody>
      </p:sp>
      <p:pic>
        <p:nvPicPr>
          <p:cNvPr id="7" name="Image 7" descr="Une image contenant texte, diagramme, Plan, ligne&#10;&#10;Description générée automatiquement">
            <a:extLst>
              <a:ext uri="{FF2B5EF4-FFF2-40B4-BE49-F238E27FC236}">
                <a16:creationId xmlns:a16="http://schemas.microsoft.com/office/drawing/2014/main" id="{5A3C5949-11C8-AF65-62EE-E41F5DE43AB0}"/>
              </a:ext>
            </a:extLst>
          </p:cNvPr>
          <p:cNvPicPr>
            <a:picLocks noGrp="1" noChangeAspect="1"/>
          </p:cNvPicPr>
          <p:nvPr>
            <p:ph idx="1"/>
          </p:nvPr>
        </p:nvPicPr>
        <p:blipFill>
          <a:blip r:embed="rId2"/>
          <a:stretch>
            <a:fillRect/>
          </a:stretch>
        </p:blipFill>
        <p:spPr>
          <a:xfrm>
            <a:off x="4163759" y="58192"/>
            <a:ext cx="7948439" cy="6683374"/>
          </a:xfrm>
          <a:prstGeom prst="rect">
            <a:avLst/>
          </a:prstGeom>
        </p:spPr>
      </p:pic>
    </p:spTree>
    <p:extLst>
      <p:ext uri="{BB962C8B-B14F-4D97-AF65-F5344CB8AC3E}">
        <p14:creationId xmlns:p14="http://schemas.microsoft.com/office/powerpoint/2010/main" val="94277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5C67696-AD31-D449-4F34-B3505F82AEA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2.4 </a:t>
            </a:r>
            <a:r>
              <a:rPr lang="en-US" sz="3600" kern="1200" dirty="0" err="1">
                <a:solidFill>
                  <a:srgbClr val="FFFFFF"/>
                </a:solidFill>
                <a:latin typeface="+mj-lt"/>
                <a:ea typeface="+mj-ea"/>
                <a:cs typeface="+mj-cs"/>
              </a:rPr>
              <a:t>diagramme</a:t>
            </a:r>
            <a:r>
              <a:rPr lang="en-US" sz="3600" kern="1200" dirty="0">
                <a:solidFill>
                  <a:srgbClr val="FFFFFF"/>
                </a:solidFill>
                <a:latin typeface="+mj-lt"/>
                <a:ea typeface="+mj-ea"/>
                <a:cs typeface="+mj-cs"/>
              </a:rPr>
              <a:t> de </a:t>
            </a:r>
            <a:r>
              <a:rPr lang="en-US" sz="3600" dirty="0" err="1">
                <a:solidFill>
                  <a:srgbClr val="FFFFFF"/>
                </a:solidFill>
              </a:rPr>
              <a:t>séquence</a:t>
            </a:r>
            <a:r>
              <a:rPr lang="en-US" sz="3600" kern="1200" dirty="0">
                <a:solidFill>
                  <a:srgbClr val="FFFFFF"/>
                </a:solidFill>
                <a:latin typeface="+mj-lt"/>
                <a:ea typeface="+mj-ea"/>
                <a:cs typeface="+mj-cs"/>
              </a:rPr>
              <a:t> : </a:t>
            </a:r>
          </a:p>
        </p:txBody>
      </p:sp>
      <p:pic>
        <p:nvPicPr>
          <p:cNvPr id="4" name="Image 4" descr="Une image contenant texte, nombre, capture d’écran, diagramme&#10;&#10;Description générée automatiquement">
            <a:extLst>
              <a:ext uri="{FF2B5EF4-FFF2-40B4-BE49-F238E27FC236}">
                <a16:creationId xmlns:a16="http://schemas.microsoft.com/office/drawing/2014/main" id="{BB06FE43-D79C-3693-4179-26C7540D563A}"/>
              </a:ext>
            </a:extLst>
          </p:cNvPr>
          <p:cNvPicPr>
            <a:picLocks noGrp="1" noChangeAspect="1"/>
          </p:cNvPicPr>
          <p:nvPr>
            <p:ph idx="1"/>
          </p:nvPr>
        </p:nvPicPr>
        <p:blipFill>
          <a:blip r:embed="rId2"/>
          <a:stretch>
            <a:fillRect/>
          </a:stretch>
        </p:blipFill>
        <p:spPr>
          <a:xfrm>
            <a:off x="4282511" y="448043"/>
            <a:ext cx="7770310" cy="6197091"/>
          </a:xfrm>
          <a:prstGeom prst="rect">
            <a:avLst/>
          </a:prstGeom>
        </p:spPr>
      </p:pic>
    </p:spTree>
    <p:extLst>
      <p:ext uri="{BB962C8B-B14F-4D97-AF65-F5344CB8AC3E}">
        <p14:creationId xmlns:p14="http://schemas.microsoft.com/office/powerpoint/2010/main" val="205493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7" descr="Une image contenant texte, diagramme, nombre, Parallèle&#10;&#10;Description générée automatiquement">
            <a:extLst>
              <a:ext uri="{FF2B5EF4-FFF2-40B4-BE49-F238E27FC236}">
                <a16:creationId xmlns:a16="http://schemas.microsoft.com/office/drawing/2014/main" id="{6ADDCA89-FDD2-EA4B-73FE-CB01B40B5D84}"/>
              </a:ext>
            </a:extLst>
          </p:cNvPr>
          <p:cNvPicPr>
            <a:picLocks noGrp="1" noChangeAspect="1"/>
          </p:cNvPicPr>
          <p:nvPr>
            <p:ph idx="1"/>
          </p:nvPr>
        </p:nvPicPr>
        <p:blipFill>
          <a:blip r:embed="rId2"/>
          <a:stretch>
            <a:fillRect/>
          </a:stretch>
        </p:blipFill>
        <p:spPr>
          <a:xfrm>
            <a:off x="485525" y="168454"/>
            <a:ext cx="11260534" cy="6659637"/>
          </a:xfrm>
          <a:prstGeom prst="rect">
            <a:avLst/>
          </a:prstGeom>
        </p:spPr>
      </p:pic>
    </p:spTree>
    <p:extLst>
      <p:ext uri="{BB962C8B-B14F-4D97-AF65-F5344CB8AC3E}">
        <p14:creationId xmlns:p14="http://schemas.microsoft.com/office/powerpoint/2010/main" val="378304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rrière-plan en poudre bleu et orange">
            <a:extLst>
              <a:ext uri="{FF2B5EF4-FFF2-40B4-BE49-F238E27FC236}">
                <a16:creationId xmlns:a16="http://schemas.microsoft.com/office/drawing/2014/main" id="{540534BC-86C1-EF09-C195-2F2A95F0A41C}"/>
              </a:ext>
            </a:extLst>
          </p:cNvPr>
          <p:cNvPicPr>
            <a:picLocks noChangeAspect="1"/>
          </p:cNvPicPr>
          <p:nvPr/>
        </p:nvPicPr>
        <p:blipFill rotWithShape="1">
          <a:blip r:embed="rId2"/>
          <a:srcRect t="1285" r="-2" b="14318"/>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C38BC3F-7288-B0B1-4842-BE19295E914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i="1" dirty="0">
                <a:solidFill>
                  <a:schemeClr val="bg1"/>
                </a:solidFill>
              </a:rPr>
              <a:t>3.  </a:t>
            </a:r>
            <a:r>
              <a:rPr lang="en-US" sz="5200" b="1" i="1" err="1">
                <a:solidFill>
                  <a:schemeClr val="bg1"/>
                </a:solidFill>
              </a:rPr>
              <a:t>réalisation</a:t>
            </a:r>
            <a:r>
              <a:rPr lang="en-US" sz="5200" b="1" i="1" dirty="0">
                <a:solidFill>
                  <a:schemeClr val="bg1"/>
                </a:solidFill>
              </a:rPr>
              <a:t> du </a:t>
            </a:r>
            <a:r>
              <a:rPr lang="en-US" sz="5200" b="1" i="1" err="1">
                <a:solidFill>
                  <a:schemeClr val="bg1"/>
                </a:solidFill>
              </a:rPr>
              <a:t>projet</a:t>
            </a:r>
            <a:r>
              <a:rPr lang="en-US" sz="5200" b="1" i="1" dirty="0">
                <a:solidFill>
                  <a:schemeClr val="bg1"/>
                </a:solidFill>
              </a:rPr>
              <a:t> </a:t>
            </a:r>
            <a:endParaRPr lang="en-US" sz="5200" b="1" i="1">
              <a:solidFill>
                <a:schemeClr val="bg1"/>
              </a:solidFill>
              <a:cs typeface="Calibri Light"/>
            </a:endParaRPr>
          </a:p>
        </p:txBody>
      </p:sp>
    </p:spTree>
    <p:extLst>
      <p:ext uri="{BB962C8B-B14F-4D97-AF65-F5344CB8AC3E}">
        <p14:creationId xmlns:p14="http://schemas.microsoft.com/office/powerpoint/2010/main" val="37156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4" name="CHATBO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6974" y="120430"/>
            <a:ext cx="11738052" cy="6313190"/>
          </a:xfrm>
        </p:spPr>
      </p:pic>
    </p:spTree>
    <p:extLst>
      <p:ext uri="{BB962C8B-B14F-4D97-AF65-F5344CB8AC3E}">
        <p14:creationId xmlns:p14="http://schemas.microsoft.com/office/powerpoint/2010/main" val="354755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ood in a test tube">
            <a:extLst>
              <a:ext uri="{FF2B5EF4-FFF2-40B4-BE49-F238E27FC236}">
                <a16:creationId xmlns:a16="http://schemas.microsoft.com/office/drawing/2014/main" id="{D54127AA-1721-A2F7-279A-EF613A4E4DC5}"/>
              </a:ext>
            </a:extLst>
          </p:cNvPr>
          <p:cNvPicPr>
            <a:picLocks noChangeAspect="1"/>
          </p:cNvPicPr>
          <p:nvPr/>
        </p:nvPicPr>
        <p:blipFill rotWithShape="1">
          <a:blip r:embed="rId2"/>
          <a:srcRect t="4097" r="-2" b="11506"/>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6E54587-1F28-7568-D12A-6D5F5BC6C8EC}"/>
              </a:ext>
            </a:extLst>
          </p:cNvPr>
          <p:cNvSpPr>
            <a:spLocks noGrp="1"/>
          </p:cNvSpPr>
          <p:nvPr>
            <p:ph type="title"/>
          </p:nvPr>
        </p:nvSpPr>
        <p:spPr>
          <a:xfrm>
            <a:off x="-634538" y="285966"/>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conclusion</a:t>
            </a:r>
          </a:p>
        </p:txBody>
      </p:sp>
    </p:spTree>
    <p:extLst>
      <p:ext uri="{BB962C8B-B14F-4D97-AF65-F5344CB8AC3E}">
        <p14:creationId xmlns:p14="http://schemas.microsoft.com/office/powerpoint/2010/main" val="16074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Flèche vers la droite">
            <a:extLst>
              <a:ext uri="{FF2B5EF4-FFF2-40B4-BE49-F238E27FC236}">
                <a16:creationId xmlns:a16="http://schemas.microsoft.com/office/drawing/2014/main" id="{8B756105-EF0F-A93E-4B4A-DC653B581A7D}"/>
              </a:ext>
            </a:extLst>
          </p:cNvPr>
          <p:cNvPicPr>
            <a:picLocks noChangeAspect="1"/>
          </p:cNvPicPr>
          <p:nvPr/>
        </p:nvPicPr>
        <p:blipFill rotWithShape="1">
          <a:blip r:embed="rId2"/>
          <a:srcRect r="6653" b="10"/>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15776D6F-8764-F715-76CD-AC101D9D80EE}"/>
              </a:ext>
            </a:extLst>
          </p:cNvPr>
          <p:cNvSpPr>
            <a:spLocks noGrp="1"/>
          </p:cNvSpPr>
          <p:nvPr>
            <p:ph type="title"/>
          </p:nvPr>
        </p:nvSpPr>
        <p:spPr>
          <a:xfrm>
            <a:off x="7054649" y="743447"/>
            <a:ext cx="4752050" cy="3850365"/>
          </a:xfrm>
          <a:noFill/>
        </p:spPr>
        <p:txBody>
          <a:bodyPr vert="horz" lIns="91440" tIns="45720" rIns="91440" bIns="45720" rtlCol="0" anchor="b">
            <a:normAutofit/>
          </a:bodyPr>
          <a:lstStyle/>
          <a:p>
            <a:r>
              <a:rPr lang="en-US" sz="7200" dirty="0">
                <a:solidFill>
                  <a:schemeClr val="bg1"/>
                </a:solidFill>
              </a:rPr>
              <a:t>Je </a:t>
            </a:r>
            <a:r>
              <a:rPr lang="en-US" sz="7200" err="1">
                <a:solidFill>
                  <a:schemeClr val="bg1"/>
                </a:solidFill>
              </a:rPr>
              <a:t>vous</a:t>
            </a:r>
            <a:r>
              <a:rPr lang="en-US" sz="7200" dirty="0">
                <a:solidFill>
                  <a:schemeClr val="bg1"/>
                </a:solidFill>
              </a:rPr>
              <a:t> </a:t>
            </a:r>
            <a:r>
              <a:rPr lang="en-US" sz="7200" err="1">
                <a:solidFill>
                  <a:schemeClr val="bg1"/>
                </a:solidFill>
              </a:rPr>
              <a:t>remercie</a:t>
            </a:r>
            <a:endParaRPr lang="en-US" sz="7200">
              <a:solidFill>
                <a:schemeClr val="bg1"/>
              </a:solidFill>
              <a:cs typeface="Calibri Light"/>
            </a:endParaRPr>
          </a:p>
        </p:txBody>
      </p:sp>
    </p:spTree>
    <p:extLst>
      <p:ext uri="{BB962C8B-B14F-4D97-AF65-F5344CB8AC3E}">
        <p14:creationId xmlns:p14="http://schemas.microsoft.com/office/powerpoint/2010/main" val="3292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555C5B3-193A-4749-9AFD-682E53CDDE8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EAE06A6-F76A-41C9-827A-C561B00448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9F9D4E8-0639-444B-949B-9518585061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E3DA7A2-ED70-4BBA-AB72-00AD461FA4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p:cNvSpPr>
            <a:spLocks noGrp="1"/>
          </p:cNvSpPr>
          <p:nvPr>
            <p:ph type="ctrTitle"/>
          </p:nvPr>
        </p:nvSpPr>
        <p:spPr>
          <a:xfrm>
            <a:off x="1127208" y="857251"/>
            <a:ext cx="4747280" cy="1705765"/>
          </a:xfrm>
        </p:spPr>
        <p:txBody>
          <a:bodyPr anchor="b">
            <a:normAutofit/>
          </a:bodyPr>
          <a:lstStyle/>
          <a:p>
            <a:pPr algn="l"/>
            <a:r>
              <a:rPr lang="fr-FR" sz="5400" dirty="0">
                <a:solidFill>
                  <a:srgbClr val="FFFFFF"/>
                </a:solidFill>
                <a:cs typeface="Calibri Light"/>
              </a:rPr>
              <a:t>sommaire</a:t>
            </a:r>
          </a:p>
        </p:txBody>
      </p:sp>
      <p:sp>
        <p:nvSpPr>
          <p:cNvPr id="39" name="Rectangle 38">
            <a:extLst>
              <a:ext uri="{FF2B5EF4-FFF2-40B4-BE49-F238E27FC236}">
                <a16:creationId xmlns:a16="http://schemas.microsoft.com/office/drawing/2014/main" id="{FC485432-3647-4218-B5D3-15D3FA222B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ous-titre 2"/>
          <p:cNvSpPr>
            <a:spLocks noGrp="1"/>
          </p:cNvSpPr>
          <p:nvPr>
            <p:ph type="subTitle" idx="1"/>
          </p:nvPr>
        </p:nvSpPr>
        <p:spPr>
          <a:xfrm>
            <a:off x="1127208" y="3260488"/>
            <a:ext cx="5428092" cy="3304704"/>
          </a:xfrm>
        </p:spPr>
        <p:txBody>
          <a:bodyPr vert="horz" lIns="91440" tIns="45720" rIns="91440" bIns="45720" rtlCol="0" anchor="t">
            <a:normAutofit/>
          </a:bodyPr>
          <a:lstStyle/>
          <a:p>
            <a:pPr algn="l"/>
            <a:r>
              <a:rPr lang="fr-FR" sz="2800" dirty="0">
                <a:solidFill>
                  <a:srgbClr val="FFFFFF"/>
                </a:solidFill>
                <a:cs typeface="Calibri" panose="020F0502020204030204"/>
              </a:rPr>
              <a:t>introduction</a:t>
            </a:r>
          </a:p>
          <a:p>
            <a:pPr marL="457200" indent="-457200" algn="l">
              <a:buAutoNum type="arabicPeriod"/>
            </a:pPr>
            <a:r>
              <a:rPr lang="fr-FR" sz="2800" dirty="0">
                <a:solidFill>
                  <a:srgbClr val="FFFFFF"/>
                </a:solidFill>
                <a:cs typeface="Calibri" panose="020F0502020204030204"/>
              </a:rPr>
              <a:t>Objectifs du PFA.</a:t>
            </a:r>
          </a:p>
          <a:p>
            <a:pPr marL="457200" indent="-457200" algn="l">
              <a:buAutoNum type="arabicPeriod"/>
            </a:pPr>
            <a:r>
              <a:rPr lang="fr-FR" sz="2800" dirty="0">
                <a:solidFill>
                  <a:srgbClr val="FFFFFF"/>
                </a:solidFill>
                <a:cs typeface="Calibri" panose="020F0502020204030204"/>
              </a:rPr>
              <a:t>Conception du projet.</a:t>
            </a:r>
          </a:p>
          <a:p>
            <a:pPr marL="457200" indent="-457200" algn="l">
              <a:buAutoNum type="arabicPeriod"/>
            </a:pPr>
            <a:r>
              <a:rPr lang="fr-FR" sz="2800" dirty="0">
                <a:solidFill>
                  <a:srgbClr val="FFFFFF"/>
                </a:solidFill>
                <a:cs typeface="Calibri" panose="020F0502020204030204"/>
              </a:rPr>
              <a:t>Réalisation du projet.</a:t>
            </a:r>
          </a:p>
          <a:p>
            <a:pPr algn="l"/>
            <a:r>
              <a:rPr lang="fr-FR" sz="2800" dirty="0">
                <a:solidFill>
                  <a:srgbClr val="FFFFFF"/>
                </a:solidFill>
                <a:cs typeface="Calibri" panose="020F0502020204030204"/>
              </a:rPr>
              <a:t>Conclusion.</a:t>
            </a:r>
          </a:p>
        </p:txBody>
      </p:sp>
      <p:sp>
        <p:nvSpPr>
          <p:cNvPr id="41" name="Oval 40">
            <a:extLst>
              <a:ext uri="{FF2B5EF4-FFF2-40B4-BE49-F238E27FC236}">
                <a16:creationId xmlns:a16="http://schemas.microsoft.com/office/drawing/2014/main" id="{F4AFDDCA-6ABA-4D23-8A5C-1BF0F43081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érents graphiques dessinés à la main">
            <a:extLst>
              <a:ext uri="{FF2B5EF4-FFF2-40B4-BE49-F238E27FC236}">
                <a16:creationId xmlns:a16="http://schemas.microsoft.com/office/drawing/2014/main" id="{F4DBCA75-6F45-4A11-DBD0-E4BB02A763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6920559" y="2385066"/>
            <a:ext cx="3737164" cy="2102154"/>
          </a:xfrm>
          <a:prstGeom prst="rect">
            <a:avLst/>
          </a:prstGeom>
        </p:spPr>
      </p:pic>
    </p:spTree>
    <p:extLst>
      <p:ext uri="{BB962C8B-B14F-4D97-AF65-F5344CB8AC3E}">
        <p14:creationId xmlns:p14="http://schemas.microsoft.com/office/powerpoint/2010/main" val="378408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FF42C2-EA15-4154-B242-E98E88CED9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79DE9F7-28C4-4856-BA57-D696E124C1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F3C97CB-70A4-BBF9-2F12-D5C79BCDDE83}"/>
              </a:ext>
            </a:extLst>
          </p:cNvPr>
          <p:cNvSpPr>
            <a:spLocks noGrp="1"/>
          </p:cNvSpPr>
          <p:nvPr>
            <p:ph type="title"/>
          </p:nvPr>
        </p:nvSpPr>
        <p:spPr>
          <a:xfrm>
            <a:off x="838199" y="978408"/>
            <a:ext cx="4056530" cy="1106424"/>
          </a:xfrm>
        </p:spPr>
        <p:txBody>
          <a:bodyPr>
            <a:normAutofit/>
          </a:bodyPr>
          <a:lstStyle/>
          <a:p>
            <a:r>
              <a:rPr lang="fr-FR" sz="3200" b="1" dirty="0">
                <a:cs typeface="Calibri Light"/>
              </a:rPr>
              <a:t>1.1 Description du PFA: </a:t>
            </a:r>
          </a:p>
        </p:txBody>
      </p:sp>
      <p:sp>
        <p:nvSpPr>
          <p:cNvPr id="15" name="Rectangle 14">
            <a:extLst>
              <a:ext uri="{FF2B5EF4-FFF2-40B4-BE49-F238E27FC236}">
                <a16:creationId xmlns:a16="http://schemas.microsoft.com/office/drawing/2014/main" id="{E1F9ED9C-121B-44C6-A308-5824769C40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A5F8185-F27B-4E99-A06C-007336FE3F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A8F0D1B-BB3E-E452-83D4-4705EB41A546}"/>
              </a:ext>
            </a:extLst>
          </p:cNvPr>
          <p:cNvSpPr>
            <a:spLocks noGrp="1"/>
          </p:cNvSpPr>
          <p:nvPr>
            <p:ph idx="1"/>
          </p:nvPr>
        </p:nvSpPr>
        <p:spPr>
          <a:xfrm>
            <a:off x="838199" y="2359152"/>
            <a:ext cx="4056530" cy="3429000"/>
          </a:xfrm>
        </p:spPr>
        <p:txBody>
          <a:bodyPr vert="horz" lIns="91440" tIns="45720" rIns="91440" bIns="45720" rtlCol="0" anchor="t">
            <a:normAutofit/>
          </a:bodyPr>
          <a:lstStyle/>
          <a:p>
            <a:r>
              <a:rPr lang="fr-FR" dirty="0">
                <a:cs typeface="Calibri"/>
              </a:rPr>
              <a:t>Ce projet fin d'année vise a réaliser une application web d'un </a:t>
            </a:r>
            <a:r>
              <a:rPr lang="fr-FR" dirty="0" err="1">
                <a:cs typeface="Calibri"/>
              </a:rPr>
              <a:t>chatbot</a:t>
            </a:r>
            <a:r>
              <a:rPr lang="fr-FR" dirty="0">
                <a:cs typeface="Calibri"/>
              </a:rPr>
              <a:t> de gestion de 3 restaurants : KFC , </a:t>
            </a:r>
            <a:r>
              <a:rPr lang="fr-FR" dirty="0" err="1">
                <a:cs typeface="Calibri"/>
              </a:rPr>
              <a:t>mcdonalds</a:t>
            </a:r>
            <a:r>
              <a:rPr lang="fr-FR" dirty="0">
                <a:cs typeface="Calibri"/>
              </a:rPr>
              <a:t> et Burger </a:t>
            </a:r>
            <a:r>
              <a:rPr lang="fr-FR" dirty="0" err="1">
                <a:cs typeface="Calibri"/>
              </a:rPr>
              <a:t>king</a:t>
            </a:r>
            <a:r>
              <a:rPr lang="fr-FR" dirty="0">
                <a:cs typeface="Calibri"/>
              </a:rPr>
              <a:t>.</a:t>
            </a:r>
          </a:p>
          <a:p>
            <a:endParaRPr lang="fr-FR" dirty="0">
              <a:cs typeface="Calibri"/>
            </a:endParaRPr>
          </a:p>
          <a:p>
            <a:pPr marL="0" indent="0">
              <a:buNone/>
            </a:pPr>
            <a:endParaRPr lang="fr-FR" dirty="0">
              <a:cs typeface="Calibri"/>
            </a:endParaRPr>
          </a:p>
        </p:txBody>
      </p:sp>
      <p:pic>
        <p:nvPicPr>
          <p:cNvPr id="6" name="Image 6" descr="Une image contenant texte, Police, Graphique, logo&#10;&#10;Description générée automatiquement">
            <a:extLst>
              <a:ext uri="{FF2B5EF4-FFF2-40B4-BE49-F238E27FC236}">
                <a16:creationId xmlns:a16="http://schemas.microsoft.com/office/drawing/2014/main" id="{090E8973-1AC0-7D56-76E8-4FBB998C8A88}"/>
              </a:ext>
            </a:extLst>
          </p:cNvPr>
          <p:cNvPicPr>
            <a:picLocks noChangeAspect="1"/>
          </p:cNvPicPr>
          <p:nvPr/>
        </p:nvPicPr>
        <p:blipFill>
          <a:blip r:embed="rId2"/>
          <a:stretch>
            <a:fillRect/>
          </a:stretch>
        </p:blipFill>
        <p:spPr>
          <a:xfrm>
            <a:off x="6210563" y="566928"/>
            <a:ext cx="2145952" cy="2338913"/>
          </a:xfrm>
          <a:prstGeom prst="rect">
            <a:avLst/>
          </a:prstGeom>
        </p:spPr>
      </p:pic>
      <p:pic>
        <p:nvPicPr>
          <p:cNvPr id="4" name="Image 4" descr="Une image contenant Visage humain, clipart, Graphique, illustration&#10;&#10;Description générée automatiquement">
            <a:extLst>
              <a:ext uri="{FF2B5EF4-FFF2-40B4-BE49-F238E27FC236}">
                <a16:creationId xmlns:a16="http://schemas.microsoft.com/office/drawing/2014/main" id="{A9510334-C6E5-0C27-1CD5-81C24959DC6B}"/>
              </a:ext>
            </a:extLst>
          </p:cNvPr>
          <p:cNvPicPr>
            <a:picLocks noChangeAspect="1"/>
          </p:cNvPicPr>
          <p:nvPr/>
        </p:nvPicPr>
        <p:blipFill>
          <a:blip r:embed="rId3"/>
          <a:stretch>
            <a:fillRect/>
          </a:stretch>
        </p:blipFill>
        <p:spPr>
          <a:xfrm>
            <a:off x="8962365" y="922615"/>
            <a:ext cx="2873668" cy="1623621"/>
          </a:xfrm>
          <a:prstGeom prst="rect">
            <a:avLst/>
          </a:prstGeom>
        </p:spPr>
      </p:pic>
      <p:pic>
        <p:nvPicPr>
          <p:cNvPr id="5" name="Image 5" descr="Une image contenant vert, conception&#10;&#10;Description générée automatiquement">
            <a:extLst>
              <a:ext uri="{FF2B5EF4-FFF2-40B4-BE49-F238E27FC236}">
                <a16:creationId xmlns:a16="http://schemas.microsoft.com/office/drawing/2014/main" id="{D4D2B603-CB69-28CF-09B3-BCD962FAD03B}"/>
              </a:ext>
            </a:extLst>
          </p:cNvPr>
          <p:cNvPicPr>
            <a:picLocks noChangeAspect="1"/>
          </p:cNvPicPr>
          <p:nvPr/>
        </p:nvPicPr>
        <p:blipFill>
          <a:blip r:embed="rId4"/>
          <a:stretch>
            <a:fillRect/>
          </a:stretch>
        </p:blipFill>
        <p:spPr>
          <a:xfrm>
            <a:off x="6279445" y="3739695"/>
            <a:ext cx="5556588" cy="1796799"/>
          </a:xfrm>
          <a:prstGeom prst="rect">
            <a:avLst/>
          </a:prstGeom>
        </p:spPr>
      </p:pic>
    </p:spTree>
    <p:extLst>
      <p:ext uri="{BB962C8B-B14F-4D97-AF65-F5344CB8AC3E}">
        <p14:creationId xmlns:p14="http://schemas.microsoft.com/office/powerpoint/2010/main" val="14779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FAA3463-FC9A-6441-D813-F8615474EFCB}"/>
              </a:ext>
            </a:extLst>
          </p:cNvPr>
          <p:cNvSpPr>
            <a:spLocks noGrp="1"/>
          </p:cNvSpPr>
          <p:nvPr>
            <p:ph type="title"/>
          </p:nvPr>
        </p:nvSpPr>
        <p:spPr>
          <a:xfrm>
            <a:off x="5078186" y="329184"/>
            <a:ext cx="6470686" cy="1783080"/>
          </a:xfrm>
        </p:spPr>
        <p:txBody>
          <a:bodyPr anchor="b">
            <a:normAutofit/>
          </a:bodyPr>
          <a:lstStyle/>
          <a:p>
            <a:r>
              <a:rPr lang="fr-FR" sz="5400" dirty="0">
                <a:cs typeface="Calibri Light"/>
              </a:rPr>
              <a:t>1.2 </a:t>
            </a:r>
            <a:r>
              <a:rPr lang="fr-FR" sz="5400" dirty="0" smtClean="0">
                <a:cs typeface="Calibri Light"/>
              </a:rPr>
              <a:t>Définition d'un</a:t>
            </a:r>
            <a:r>
              <a:rPr lang="fr-FR" sz="5400" dirty="0">
                <a:cs typeface="Calibri Light"/>
              </a:rPr>
              <a:t> </a:t>
            </a:r>
            <a:r>
              <a:rPr lang="fr-FR" sz="5400" dirty="0" err="1" smtClean="0">
                <a:cs typeface="Calibri Light"/>
              </a:rPr>
              <a:t>chatbot</a:t>
            </a:r>
            <a:r>
              <a:rPr lang="fr-FR" sz="5400" dirty="0">
                <a:cs typeface="Calibri Light"/>
              </a:rPr>
              <a:t> : </a:t>
            </a:r>
            <a:endParaRPr lang="fr-FR" sz="5400" dirty="0"/>
          </a:p>
        </p:txBody>
      </p:sp>
      <p:pic>
        <p:nvPicPr>
          <p:cNvPr id="5" name="Picture 4" descr="Processeur avec des nombres binaires et un plan d'aménagement">
            <a:extLst>
              <a:ext uri="{FF2B5EF4-FFF2-40B4-BE49-F238E27FC236}">
                <a16:creationId xmlns:a16="http://schemas.microsoft.com/office/drawing/2014/main" id="{17EA3CB2-486F-1E67-8A17-EDC9F858EDA4}"/>
              </a:ext>
            </a:extLst>
          </p:cNvPr>
          <p:cNvPicPr>
            <a:picLocks noChangeAspect="1"/>
          </p:cNvPicPr>
          <p:nvPr/>
        </p:nvPicPr>
        <p:blipFill rotWithShape="1">
          <a:blip r:embed="rId2"/>
          <a:srcRect l="33863" r="27937"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568DA8AB-7119-C11A-FC4B-F6283FC6B426}"/>
              </a:ext>
            </a:extLst>
          </p:cNvPr>
          <p:cNvSpPr>
            <a:spLocks noGrp="1"/>
          </p:cNvSpPr>
          <p:nvPr>
            <p:ph idx="1"/>
          </p:nvPr>
        </p:nvSpPr>
        <p:spPr>
          <a:xfrm>
            <a:off x="5297762" y="2706624"/>
            <a:ext cx="6824961" cy="4020086"/>
          </a:xfrm>
        </p:spPr>
        <p:txBody>
          <a:bodyPr vert="horz" lIns="91440" tIns="45720" rIns="91440" bIns="45720" rtlCol="0" anchor="t">
            <a:normAutofit/>
          </a:bodyPr>
          <a:lstStyle/>
          <a:p>
            <a:r>
              <a:rPr lang="fr-FR" dirty="0">
                <a:cs typeface="Calibri"/>
              </a:rPr>
              <a:t>Un </a:t>
            </a:r>
            <a:r>
              <a:rPr lang="fr-FR" dirty="0" err="1">
                <a:cs typeface="Calibri"/>
              </a:rPr>
              <a:t>chatbot</a:t>
            </a:r>
            <a:r>
              <a:rPr lang="fr-FR" dirty="0">
                <a:cs typeface="Calibri"/>
              </a:rPr>
              <a:t> est un programme informatique conçu pour simuler une conversation humaine. Il utilise des techniques d'intelligence artificielle (IA) et de traitement du langage naturel (NLP) pour interagir avec les utilisateurs de manière automatisée.</a:t>
            </a:r>
          </a:p>
        </p:txBody>
      </p:sp>
    </p:spTree>
    <p:extLst>
      <p:ext uri="{BB962C8B-B14F-4D97-AF65-F5344CB8AC3E}">
        <p14:creationId xmlns:p14="http://schemas.microsoft.com/office/powerpoint/2010/main" val="297160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3AE6D84D-BE9E-8914-71A3-A71359756DCF}"/>
              </a:ext>
            </a:extLst>
          </p:cNvPr>
          <p:cNvSpPr>
            <a:spLocks noGrp="1"/>
          </p:cNvSpPr>
          <p:nvPr>
            <p:ph type="title"/>
          </p:nvPr>
        </p:nvSpPr>
        <p:spPr>
          <a:xfrm>
            <a:off x="138793" y="1070800"/>
            <a:ext cx="4589260" cy="5199371"/>
          </a:xfrm>
        </p:spPr>
        <p:txBody>
          <a:bodyPr>
            <a:normAutofit/>
          </a:bodyPr>
          <a:lstStyle/>
          <a:p>
            <a:pPr algn="r"/>
            <a:r>
              <a:rPr lang="fr-FR" sz="8000" dirty="0">
                <a:cs typeface="Calibri Light"/>
              </a:rPr>
              <a:t>1.3 Buts du </a:t>
            </a:r>
            <a:r>
              <a:rPr lang="fr-FR" sz="8000" dirty="0" smtClean="0">
                <a:cs typeface="Calibri Light"/>
              </a:rPr>
              <a:t>projet:</a:t>
            </a:r>
            <a:r>
              <a:rPr lang="fr-FR" sz="8000" dirty="0">
                <a:cs typeface="Calibri Light"/>
              </a:rPr>
              <a:t> </a:t>
            </a:r>
            <a:endParaRPr lang="fr-FR" sz="8000" dirty="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40DCEFDB-1A72-5757-888A-320253C8EEF8}"/>
              </a:ext>
            </a:extLst>
          </p:cNvPr>
          <p:cNvGraphicFramePr>
            <a:graphicFrameLocks noGrp="1"/>
          </p:cNvGraphicFramePr>
          <p:nvPr>
            <p:ph idx="1"/>
            <p:extLst>
              <p:ext uri="{D42A27DB-BD31-4B8C-83A1-F6EECF244321}">
                <p14:modId xmlns:p14="http://schemas.microsoft.com/office/powerpoint/2010/main" val="3597098151"/>
              </p:ext>
            </p:extLst>
          </p:nvPr>
        </p:nvGraphicFramePr>
        <p:xfrm>
          <a:off x="5108535" y="299393"/>
          <a:ext cx="6866153" cy="6351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803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915EC-CDE6-DA4A-D8FC-5DCDEC5135B6}"/>
              </a:ext>
            </a:extLst>
          </p:cNvPr>
          <p:cNvSpPr>
            <a:spLocks noGrp="1"/>
          </p:cNvSpPr>
          <p:nvPr>
            <p:ph type="title"/>
          </p:nvPr>
        </p:nvSpPr>
        <p:spPr/>
        <p:txBody>
          <a:bodyPr/>
          <a:lstStyle/>
          <a:p>
            <a:r>
              <a:rPr lang="fr-FR" dirty="0">
                <a:cs typeface="Calibri Light"/>
              </a:rPr>
              <a:t>1.4 Besoins client du projet: </a:t>
            </a:r>
            <a:endParaRPr lang="fr-FR" dirty="0"/>
          </a:p>
        </p:txBody>
      </p:sp>
      <p:sp>
        <p:nvSpPr>
          <p:cNvPr id="3" name="Espace réservé du contenu 2">
            <a:extLst>
              <a:ext uri="{FF2B5EF4-FFF2-40B4-BE49-F238E27FC236}">
                <a16:creationId xmlns:a16="http://schemas.microsoft.com/office/drawing/2014/main" id="{E5DF3BFC-7512-E285-8AA4-77C4C4EBE366}"/>
              </a:ext>
            </a:extLst>
          </p:cNvPr>
          <p:cNvSpPr>
            <a:spLocks noGrp="1"/>
          </p:cNvSpPr>
          <p:nvPr>
            <p:ph idx="1"/>
          </p:nvPr>
        </p:nvSpPr>
        <p:spPr>
          <a:xfrm>
            <a:off x="838200" y="1825625"/>
            <a:ext cx="11221155" cy="5028671"/>
          </a:xfrm>
        </p:spPr>
        <p:txBody>
          <a:bodyPr vert="horz" lIns="91440" tIns="45720" rIns="91440" bIns="45720" rtlCol="0" anchor="t">
            <a:normAutofit fontScale="92500" lnSpcReduction="20000"/>
          </a:bodyPr>
          <a:lstStyle/>
          <a:p>
            <a:r>
              <a:rPr lang="en-US" sz="700" b="1" dirty="0">
                <a:solidFill>
                  <a:schemeClr val="accent6">
                    <a:lumMod val="75000"/>
                  </a:schemeClr>
                </a:solidFill>
                <a:latin typeface="Times New Roman"/>
                <a:cs typeface="Times New Roman"/>
              </a:rPr>
              <a:t>   </a:t>
            </a:r>
            <a:r>
              <a:rPr lang="en-US" b="1" err="1">
                <a:solidFill>
                  <a:schemeClr val="accent6">
                    <a:lumMod val="75000"/>
                  </a:schemeClr>
                </a:solidFill>
              </a:rPr>
              <a:t>Besoins</a:t>
            </a:r>
            <a:r>
              <a:rPr lang="en-US" b="1" dirty="0">
                <a:solidFill>
                  <a:schemeClr val="accent6">
                    <a:lumMod val="75000"/>
                  </a:schemeClr>
                </a:solidFill>
              </a:rPr>
              <a:t> </a:t>
            </a:r>
            <a:r>
              <a:rPr lang="en-US" b="1" err="1">
                <a:solidFill>
                  <a:schemeClr val="accent6">
                    <a:lumMod val="75000"/>
                  </a:schemeClr>
                </a:solidFill>
              </a:rPr>
              <a:t>fonctionnels</a:t>
            </a:r>
            <a:r>
              <a:rPr lang="en-US" b="1" dirty="0">
                <a:solidFill>
                  <a:schemeClr val="accent6">
                    <a:lumMod val="75000"/>
                  </a:schemeClr>
                </a:solidFill>
              </a:rPr>
              <a:t>: </a:t>
            </a:r>
            <a:endParaRPr lang="fr-FR" b="1">
              <a:solidFill>
                <a:schemeClr val="accent6">
                  <a:lumMod val="75000"/>
                </a:schemeClr>
              </a:solidFill>
              <a:cs typeface="Calibri" panose="020F0502020204030204"/>
            </a:endParaRPr>
          </a:p>
          <a:p>
            <a:endParaRPr lang="fr-FR"/>
          </a:p>
          <a:p>
            <a:r>
              <a:rPr lang="fr-FR" sz="2400" b="1" dirty="0">
                <a:cs typeface="Calibri"/>
              </a:rPr>
              <a:t>Le </a:t>
            </a:r>
            <a:r>
              <a:rPr lang="fr-FR" sz="2400" b="1" err="1">
                <a:cs typeface="Calibri"/>
              </a:rPr>
              <a:t>chatbot</a:t>
            </a:r>
            <a:r>
              <a:rPr lang="fr-FR" sz="2400" b="1" dirty="0">
                <a:cs typeface="Calibri"/>
              </a:rPr>
              <a:t> doit commencer avec un message lors de l’ouverture de l’application de la part du client.</a:t>
            </a:r>
            <a:endParaRPr lang="fr-FR" sz="2400">
              <a:cs typeface="Calibri"/>
            </a:endParaRPr>
          </a:p>
          <a:p>
            <a:r>
              <a:rPr lang="fr-FR" sz="2400" b="1" dirty="0">
                <a:cs typeface="Calibri"/>
              </a:rPr>
              <a:t>Le </a:t>
            </a:r>
            <a:r>
              <a:rPr lang="fr-FR" sz="2400" b="1" err="1">
                <a:cs typeface="Calibri"/>
              </a:rPr>
              <a:t>chatbot</a:t>
            </a:r>
            <a:r>
              <a:rPr lang="fr-FR" sz="2400" b="1" dirty="0">
                <a:cs typeface="Calibri"/>
              </a:rPr>
              <a:t> doit fournir les informations de chaque restaurant (menu, horaire, localisation) quand le client lui y demande. </a:t>
            </a:r>
            <a:endParaRPr lang="fr-FR" sz="2400">
              <a:cs typeface="Calibri"/>
            </a:endParaRPr>
          </a:p>
          <a:p>
            <a:r>
              <a:rPr lang="fr-FR" sz="2400" b="1" dirty="0" err="1">
                <a:cs typeface="Calibri"/>
              </a:rPr>
              <a:t>Chatbot</a:t>
            </a:r>
            <a:r>
              <a:rPr lang="fr-FR" sz="2400" b="1" dirty="0">
                <a:cs typeface="Calibri"/>
              </a:rPr>
              <a:t> va enregistrer les informations des réservations et des commandes dans la base de donnée. </a:t>
            </a:r>
            <a:endParaRPr lang="fr-FR" sz="2400">
              <a:cs typeface="Calibri"/>
            </a:endParaRPr>
          </a:p>
          <a:p>
            <a:r>
              <a:rPr lang="fr-FR" sz="2400" b="1" dirty="0">
                <a:cs typeface="Calibri"/>
              </a:rPr>
              <a:t>Chaque réservation est définie par :  nom, prénom, email et numéro de téléphone du client, le jour de la réservation, heure de la réservation, nombre de personnes et le nom de restaurant.</a:t>
            </a:r>
            <a:endParaRPr lang="fr-FR" sz="2400">
              <a:cs typeface="Calibri"/>
            </a:endParaRPr>
          </a:p>
          <a:p>
            <a:r>
              <a:rPr lang="fr-FR" sz="2400" b="1" dirty="0">
                <a:cs typeface="Calibri"/>
              </a:rPr>
              <a:t>Chaque commande est définie aussi par les informations du client , la quantité à commander, et le type de livraison ( sur place ou emporté).</a:t>
            </a:r>
            <a:endParaRPr lang="fr-FR" sz="2400">
              <a:cs typeface="Calibri"/>
            </a:endParaRPr>
          </a:p>
          <a:p>
            <a:r>
              <a:rPr lang="fr-FR" sz="2400" b="1" dirty="0">
                <a:cs typeface="Calibri"/>
              </a:rPr>
              <a:t>Si un message du client est mal formulé , </a:t>
            </a:r>
            <a:r>
              <a:rPr lang="fr-FR" sz="2400" b="1" dirty="0" err="1">
                <a:cs typeface="Calibri"/>
              </a:rPr>
              <a:t>chatbot</a:t>
            </a:r>
            <a:r>
              <a:rPr lang="fr-FR" sz="2400" b="1" dirty="0">
                <a:cs typeface="Calibri"/>
              </a:rPr>
              <a:t> doit envoyer un message d’erreur et demander a nouveau de saisir le message.</a:t>
            </a:r>
            <a:endParaRPr lang="fr-FR" sz="2400" dirty="0"/>
          </a:p>
          <a:p>
            <a:pPr marL="0" indent="0">
              <a:buNone/>
            </a:pPr>
            <a:endParaRPr lang="fr-FR" dirty="0">
              <a:cs typeface="Calibri"/>
            </a:endParaRPr>
          </a:p>
        </p:txBody>
      </p:sp>
    </p:spTree>
    <p:extLst>
      <p:ext uri="{BB962C8B-B14F-4D97-AF65-F5344CB8AC3E}">
        <p14:creationId xmlns:p14="http://schemas.microsoft.com/office/powerpoint/2010/main" val="7588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FC3ED-81FC-41DB-9BDB-B1534DAC020B}"/>
              </a:ext>
            </a:extLst>
          </p:cNvPr>
          <p:cNvSpPr>
            <a:spLocks noGrp="1"/>
          </p:cNvSpPr>
          <p:nvPr>
            <p:ph type="title"/>
          </p:nvPr>
        </p:nvSpPr>
        <p:spPr>
          <a:xfrm>
            <a:off x="5868557" y="122036"/>
            <a:ext cx="5444382" cy="330027"/>
          </a:xfrm>
        </p:spPr>
        <p:txBody>
          <a:bodyPr anchor="t">
            <a:normAutofit fontScale="90000"/>
          </a:bodyPr>
          <a:lstStyle/>
          <a:p>
            <a:endParaRPr lang="fr-FR" sz="3200"/>
          </a:p>
        </p:txBody>
      </p:sp>
      <p:pic>
        <p:nvPicPr>
          <p:cNvPr id="5" name="Picture 4" descr="Sphère de filet et boutons">
            <a:extLst>
              <a:ext uri="{FF2B5EF4-FFF2-40B4-BE49-F238E27FC236}">
                <a16:creationId xmlns:a16="http://schemas.microsoft.com/office/drawing/2014/main" id="{A5D85BFE-E2B5-3E97-A284-11265DE178C9}"/>
              </a:ext>
            </a:extLst>
          </p:cNvPr>
          <p:cNvPicPr>
            <a:picLocks noChangeAspect="1"/>
          </p:cNvPicPr>
          <p:nvPr/>
        </p:nvPicPr>
        <p:blipFill rotWithShape="1">
          <a:blip r:embed="rId2"/>
          <a:srcRect l="36694" r="6974" b="4"/>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168804AF-EDD8-9AC5-D94E-E8F9B504D4D9}"/>
              </a:ext>
            </a:extLst>
          </p:cNvPr>
          <p:cNvSpPr>
            <a:spLocks noGrp="1"/>
          </p:cNvSpPr>
          <p:nvPr>
            <p:ph idx="1"/>
          </p:nvPr>
        </p:nvSpPr>
        <p:spPr>
          <a:xfrm>
            <a:off x="5151178" y="1027176"/>
            <a:ext cx="6886131" cy="5920631"/>
          </a:xfrm>
        </p:spPr>
        <p:txBody>
          <a:bodyPr vert="horz" lIns="91440" tIns="45720" rIns="91440" bIns="45720" rtlCol="0" anchor="t">
            <a:noAutofit/>
          </a:bodyPr>
          <a:lstStyle/>
          <a:p>
            <a:pPr marL="0" indent="0">
              <a:buNone/>
            </a:pPr>
            <a:r>
              <a:rPr lang="en-US" sz="2000" b="1" i="1" dirty="0" err="1">
                <a:solidFill>
                  <a:schemeClr val="accent6">
                    <a:lumMod val="75000"/>
                  </a:schemeClr>
                </a:solidFill>
              </a:rPr>
              <a:t>Besoins</a:t>
            </a:r>
            <a:r>
              <a:rPr lang="en-US" sz="2000" b="1" i="1" dirty="0">
                <a:solidFill>
                  <a:schemeClr val="accent6">
                    <a:lumMod val="75000"/>
                  </a:schemeClr>
                </a:solidFill>
              </a:rPr>
              <a:t> techniques: </a:t>
            </a:r>
            <a:endParaRPr lang="fr-FR" sz="2000" b="1" i="1" dirty="0">
              <a:solidFill>
                <a:schemeClr val="accent6">
                  <a:lumMod val="75000"/>
                </a:schemeClr>
              </a:solidFill>
              <a:cs typeface="Calibri" panose="020F0502020204030204"/>
            </a:endParaRPr>
          </a:p>
          <a:p>
            <a:endParaRPr lang="fr-FR" sz="2000" b="1" dirty="0">
              <a:cs typeface="Calibri"/>
            </a:endParaRPr>
          </a:p>
          <a:p>
            <a:r>
              <a:rPr lang="fr-FR" sz="2000" b="1" dirty="0">
                <a:cs typeface="Calibri"/>
              </a:rPr>
              <a:t>Le projet va être développé avec python et le Framework </a:t>
            </a:r>
            <a:r>
              <a:rPr lang="fr-FR" sz="2000" b="1" dirty="0" err="1">
                <a:cs typeface="Calibri"/>
              </a:rPr>
              <a:t>flask</a:t>
            </a:r>
            <a:r>
              <a:rPr lang="fr-FR" sz="2000" b="1" dirty="0">
                <a:cs typeface="Calibri"/>
              </a:rPr>
              <a:t> qui va comporter un réseau neuronal utilisant des couches denses pour l’apprentissage profond.</a:t>
            </a:r>
          </a:p>
          <a:p>
            <a:r>
              <a:rPr lang="fr-FR" sz="2000" b="1" dirty="0">
                <a:cs typeface="Calibri"/>
              </a:rPr>
              <a:t>Le model est construit en utilisant la bibliothèque </a:t>
            </a:r>
            <a:r>
              <a:rPr lang="fr-FR" sz="2000" b="1" dirty="0" err="1" smtClean="0">
                <a:cs typeface="Calibri"/>
              </a:rPr>
              <a:t>Keras,nltk</a:t>
            </a:r>
            <a:r>
              <a:rPr lang="fr-FR" sz="2000" b="1" dirty="0" smtClean="0">
                <a:cs typeface="Calibri"/>
              </a:rPr>
              <a:t>,</a:t>
            </a:r>
            <a:r>
              <a:rPr lang="fr-FR" sz="2000" b="1" dirty="0"/>
              <a:t> </a:t>
            </a:r>
            <a:r>
              <a:rPr lang="fr-FR" sz="2000" b="1" dirty="0" err="1" smtClean="0"/>
              <a:t>pickle</a:t>
            </a:r>
            <a:r>
              <a:rPr lang="fr-FR" sz="2000" b="1" dirty="0" smtClean="0"/>
              <a:t> et </a:t>
            </a:r>
            <a:r>
              <a:rPr lang="fr-FR" sz="2000" b="1" dirty="0" err="1"/>
              <a:t>numpy</a:t>
            </a:r>
            <a:r>
              <a:rPr lang="fr-FR" sz="2000" b="1" dirty="0"/>
              <a:t> </a:t>
            </a:r>
            <a:r>
              <a:rPr lang="fr-FR" sz="2000" b="1" dirty="0" smtClean="0"/>
              <a:t>.</a:t>
            </a:r>
            <a:r>
              <a:rPr lang="fr-FR" sz="2000" b="1" dirty="0" smtClean="0">
                <a:cs typeface="Calibri"/>
              </a:rPr>
              <a:t> </a:t>
            </a:r>
            <a:r>
              <a:rPr lang="fr-FR" sz="2000" b="1" dirty="0">
                <a:cs typeface="Calibri"/>
              </a:rPr>
              <a:t>qui est une interface conviviale pour créer et entraîner des réseaux de neurones.   </a:t>
            </a:r>
          </a:p>
          <a:p>
            <a:r>
              <a:rPr lang="fr-FR" sz="2000" b="1" dirty="0">
                <a:cs typeface="Calibri"/>
              </a:rPr>
              <a:t> L’utilisation d’un fichier JSON afin de fournir les données d'entraînement au modèle de réseau neuronal.</a:t>
            </a:r>
          </a:p>
          <a:p>
            <a:r>
              <a:rPr lang="fr-FR" sz="2000" b="1" dirty="0">
                <a:cs typeface="Calibri"/>
              </a:rPr>
              <a:t>Utilisation d’une base de donnée relationnel avec MySQL afin de stocker les informations des réservations et des commandes.</a:t>
            </a:r>
          </a:p>
          <a:p>
            <a:r>
              <a:rPr lang="fr-FR" sz="2000" b="1" dirty="0">
                <a:cs typeface="Calibri"/>
              </a:rPr>
              <a:t>Création d’une interface utilisateur qui va contenir un site web de restauration avec l’application </a:t>
            </a:r>
            <a:r>
              <a:rPr lang="fr-FR" sz="2000" b="1" dirty="0" err="1">
                <a:cs typeface="Calibri"/>
              </a:rPr>
              <a:t>chatbot</a:t>
            </a:r>
            <a:r>
              <a:rPr lang="fr-FR" sz="2000" b="1" dirty="0">
                <a:cs typeface="Calibri"/>
              </a:rPr>
              <a:t> situé en bas à droite convenable afin d’afficher les données envoyées par le back end.</a:t>
            </a:r>
          </a:p>
          <a:p>
            <a:endParaRPr lang="fr-FR" sz="2000" b="1" dirty="0">
              <a:cs typeface="Calibri"/>
            </a:endParaRPr>
          </a:p>
        </p:txBody>
      </p:sp>
    </p:spTree>
    <p:extLst>
      <p:ext uri="{BB962C8B-B14F-4D97-AF65-F5344CB8AC3E}">
        <p14:creationId xmlns:p14="http://schemas.microsoft.com/office/powerpoint/2010/main" val="150570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7B6173-1D58-48E2-83CF-37350F315F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4CBDBB-4FBD-4B9E-BD01-054A81D431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01A6F03-171F-40B2-8B2C-A061B89241F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4" name="Rectangle 13">
            <a:extLst>
              <a:ext uri="{FF2B5EF4-FFF2-40B4-BE49-F238E27FC236}">
                <a16:creationId xmlns:a16="http://schemas.microsoft.com/office/drawing/2014/main" id="{72C4834C-B602-4125-8264-BD0D55A588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172EE5-132F-4DD4-8855-4DBBD9C346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re 1">
            <a:extLst>
              <a:ext uri="{FF2B5EF4-FFF2-40B4-BE49-F238E27FC236}">
                <a16:creationId xmlns:a16="http://schemas.microsoft.com/office/drawing/2014/main" id="{9C9D7622-EFFC-5B6B-F69B-7A285FC214E1}"/>
              </a:ext>
            </a:extLst>
          </p:cNvPr>
          <p:cNvSpPr>
            <a:spLocks noGrp="1"/>
          </p:cNvSpPr>
          <p:nvPr>
            <p:ph type="title"/>
          </p:nvPr>
        </p:nvSpPr>
        <p:spPr>
          <a:xfrm>
            <a:off x="1989468" y="1302871"/>
            <a:ext cx="8188026" cy="793465"/>
          </a:xfrm>
        </p:spPr>
        <p:txBody>
          <a:bodyPr anchor="b">
            <a:normAutofit/>
          </a:bodyPr>
          <a:lstStyle/>
          <a:p>
            <a:pPr algn="ctr"/>
            <a:r>
              <a:rPr lang="fr-FR" sz="4800" b="1" i="1" dirty="0">
                <a:cs typeface="Calibri Light"/>
              </a:rPr>
              <a:t>2. conception du projet </a:t>
            </a:r>
          </a:p>
        </p:txBody>
      </p:sp>
      <p:sp>
        <p:nvSpPr>
          <p:cNvPr id="3" name="Espace réservé du contenu 2">
            <a:extLst>
              <a:ext uri="{FF2B5EF4-FFF2-40B4-BE49-F238E27FC236}">
                <a16:creationId xmlns:a16="http://schemas.microsoft.com/office/drawing/2014/main" id="{91000303-F01B-B266-CFF3-839499E1DA88}"/>
              </a:ext>
            </a:extLst>
          </p:cNvPr>
          <p:cNvSpPr>
            <a:spLocks noGrp="1"/>
          </p:cNvSpPr>
          <p:nvPr>
            <p:ph idx="1"/>
          </p:nvPr>
        </p:nvSpPr>
        <p:spPr>
          <a:xfrm>
            <a:off x="1993641" y="3519236"/>
            <a:ext cx="8192843" cy="2057046"/>
          </a:xfrm>
        </p:spPr>
        <p:txBody>
          <a:bodyPr vert="horz" lIns="91440" tIns="45720" rIns="91440" bIns="45720" rtlCol="0" anchor="t">
            <a:normAutofit/>
          </a:bodyPr>
          <a:lstStyle/>
          <a:p>
            <a:pPr algn="ctr"/>
            <a:r>
              <a:rPr lang="en-US" dirty="0"/>
              <a:t>2.1</a:t>
            </a:r>
            <a:r>
              <a:rPr lang="en-US" dirty="0">
                <a:latin typeface="Times New Roman"/>
                <a:cs typeface="Times New Roman"/>
              </a:rPr>
              <a:t>     </a:t>
            </a:r>
            <a:r>
              <a:rPr lang="en-US" err="1"/>
              <a:t>Langage</a:t>
            </a:r>
            <a:r>
              <a:rPr lang="en-US" dirty="0"/>
              <a:t> de </a:t>
            </a:r>
            <a:r>
              <a:rPr lang="en-US" err="1"/>
              <a:t>modélisation</a:t>
            </a:r>
            <a:r>
              <a:rPr lang="en-US" dirty="0"/>
              <a:t>:   </a:t>
            </a:r>
            <a:endParaRPr lang="fr-FR" dirty="0"/>
          </a:p>
          <a:p>
            <a:pPr algn="ctr"/>
            <a:endParaRPr lang="en-US" dirty="0"/>
          </a:p>
          <a:p>
            <a:pPr algn="ctr"/>
            <a:r>
              <a:rPr lang="en-US" dirty="0"/>
              <a:t>UML</a:t>
            </a:r>
            <a:endParaRPr lang="fr-FR" dirty="0">
              <a:cs typeface="Calibri"/>
            </a:endParaRPr>
          </a:p>
          <a:p>
            <a:pPr algn="ctr"/>
            <a:endParaRPr lang="fr-FR" sz="1800">
              <a:cs typeface="Calibri"/>
            </a:endParaRPr>
          </a:p>
        </p:txBody>
      </p:sp>
    </p:spTree>
    <p:extLst>
      <p:ext uri="{BB962C8B-B14F-4D97-AF65-F5344CB8AC3E}">
        <p14:creationId xmlns:p14="http://schemas.microsoft.com/office/powerpoint/2010/main" val="344699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F7E57B5-E2A1-CA5E-0331-0929163D6205}"/>
              </a:ext>
            </a:extLst>
          </p:cNvPr>
          <p:cNvSpPr>
            <a:spLocks noGrp="1"/>
          </p:cNvSpPr>
          <p:nvPr>
            <p:ph type="title"/>
          </p:nvPr>
        </p:nvSpPr>
        <p:spPr>
          <a:xfrm>
            <a:off x="838200" y="171162"/>
            <a:ext cx="2424546" cy="2371148"/>
          </a:xfrm>
        </p:spPr>
        <p:txBody>
          <a:bodyPr vert="horz" lIns="91440" tIns="45720" rIns="91440" bIns="45720" rtlCol="0" anchor="ctr">
            <a:normAutofit/>
          </a:bodyPr>
          <a:lstStyle/>
          <a:p>
            <a:r>
              <a:rPr lang="en-US" sz="2800" kern="1200" dirty="0">
                <a:solidFill>
                  <a:srgbClr val="FFFFFF"/>
                </a:solidFill>
                <a:latin typeface="+mj-lt"/>
                <a:ea typeface="+mj-ea"/>
                <a:cs typeface="+mj-cs"/>
              </a:rPr>
              <a:t>2.2 </a:t>
            </a:r>
            <a:r>
              <a:rPr lang="en-US" sz="2800" kern="1200" err="1">
                <a:solidFill>
                  <a:srgbClr val="FFFFFF"/>
                </a:solidFill>
                <a:latin typeface="+mj-lt"/>
                <a:ea typeface="+mj-ea"/>
                <a:cs typeface="+mj-cs"/>
              </a:rPr>
              <a:t>diagramme</a:t>
            </a:r>
            <a:r>
              <a:rPr lang="en-US" sz="2800" kern="1200" dirty="0">
                <a:solidFill>
                  <a:srgbClr val="FFFFFF"/>
                </a:solidFill>
                <a:latin typeface="+mj-lt"/>
                <a:ea typeface="+mj-ea"/>
                <a:cs typeface="+mj-cs"/>
              </a:rPr>
              <a:t> de </a:t>
            </a:r>
            <a:r>
              <a:rPr lang="en-US" sz="2800" kern="1200" err="1">
                <a:solidFill>
                  <a:srgbClr val="FFFFFF"/>
                </a:solidFill>
                <a:latin typeface="+mj-lt"/>
                <a:ea typeface="+mj-ea"/>
                <a:cs typeface="+mj-cs"/>
              </a:rPr>
              <a:t>cas</a:t>
            </a:r>
            <a:r>
              <a:rPr lang="en-US" sz="2800" kern="1200" dirty="0">
                <a:solidFill>
                  <a:srgbClr val="FFFFFF"/>
                </a:solidFill>
                <a:latin typeface="+mj-lt"/>
                <a:ea typeface="+mj-ea"/>
                <a:cs typeface="+mj-cs"/>
              </a:rPr>
              <a:t> </a:t>
            </a:r>
            <a:r>
              <a:rPr lang="en-US" sz="2800" kern="1200" err="1">
                <a:solidFill>
                  <a:srgbClr val="FFFFFF"/>
                </a:solidFill>
                <a:latin typeface="+mj-lt"/>
                <a:ea typeface="+mj-ea"/>
                <a:cs typeface="+mj-cs"/>
              </a:rPr>
              <a:t>d'utilisation</a:t>
            </a:r>
            <a:r>
              <a:rPr lang="en-US" sz="2800" kern="1200" dirty="0">
                <a:solidFill>
                  <a:srgbClr val="FFFFFF"/>
                </a:solidFill>
                <a:latin typeface="+mj-lt"/>
                <a:ea typeface="+mj-ea"/>
                <a:cs typeface="+mj-cs"/>
              </a:rPr>
              <a:t> : </a:t>
            </a:r>
            <a:endParaRPr lang="en-US" sz="2800" kern="1200">
              <a:solidFill>
                <a:srgbClr val="FFFFFF"/>
              </a:solidFill>
              <a:latin typeface="+mj-lt"/>
              <a:cs typeface="Calibri Light"/>
            </a:endParaRPr>
          </a:p>
        </p:txBody>
      </p:sp>
      <p:pic>
        <p:nvPicPr>
          <p:cNvPr id="4" name="Image 4" descr="Une image contenant diagramme, texte, croquis, Dessin technique&#10;&#10;Description générée automatiquement">
            <a:extLst>
              <a:ext uri="{FF2B5EF4-FFF2-40B4-BE49-F238E27FC236}">
                <a16:creationId xmlns:a16="http://schemas.microsoft.com/office/drawing/2014/main" id="{23EC5749-755A-AFFD-091C-41CA49B6068D}"/>
              </a:ext>
            </a:extLst>
          </p:cNvPr>
          <p:cNvPicPr>
            <a:picLocks noGrp="1" noChangeAspect="1"/>
          </p:cNvPicPr>
          <p:nvPr>
            <p:ph idx="1"/>
          </p:nvPr>
        </p:nvPicPr>
        <p:blipFill>
          <a:blip r:embed="rId2"/>
          <a:stretch>
            <a:fillRect/>
          </a:stretch>
        </p:blipFill>
        <p:spPr>
          <a:xfrm>
            <a:off x="3511785" y="-8"/>
            <a:ext cx="8561092" cy="6811953"/>
          </a:xfrm>
          <a:prstGeom prst="rect">
            <a:avLst/>
          </a:prstGeom>
        </p:spPr>
      </p:pic>
    </p:spTree>
    <p:extLst>
      <p:ext uri="{BB962C8B-B14F-4D97-AF65-F5344CB8AC3E}">
        <p14:creationId xmlns:p14="http://schemas.microsoft.com/office/powerpoint/2010/main" val="73893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530</Words>
  <Application>Microsoft Office PowerPoint</Application>
  <PresentationFormat>Widescreen</PresentationFormat>
  <Paragraphs>50</Paragraphs>
  <Slides>16</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Thème Office</vt:lpstr>
      <vt:lpstr>Presentation du projet de fin d'année</vt:lpstr>
      <vt:lpstr>sommaire</vt:lpstr>
      <vt:lpstr>1.1 Description du PFA: </vt:lpstr>
      <vt:lpstr>1.2 Définition d'un chatbot : </vt:lpstr>
      <vt:lpstr>1.3 Buts du projet: </vt:lpstr>
      <vt:lpstr>1.4 Besoins client du projet: </vt:lpstr>
      <vt:lpstr>PowerPoint Presentation</vt:lpstr>
      <vt:lpstr>2. conception du projet </vt:lpstr>
      <vt:lpstr>2.2 diagramme de cas d'utilisation : </vt:lpstr>
      <vt:lpstr>2.3 diagramme de classe</vt:lpstr>
      <vt:lpstr>2.4 diagramme de séquence : </vt:lpstr>
      <vt:lpstr>PowerPoint Presentation</vt:lpstr>
      <vt:lpstr>3.  réalisation du projet </vt:lpstr>
      <vt:lpstr>PowerPoint Presentation</vt:lpstr>
      <vt:lpstr>conclusion</vt:lpstr>
      <vt:lpstr>Je vous remercie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MR AHMED</cp:lastModifiedBy>
  <cp:revision>263</cp:revision>
  <dcterms:created xsi:type="dcterms:W3CDTF">2023-07-09T17:23:43Z</dcterms:created>
  <dcterms:modified xsi:type="dcterms:W3CDTF">2023-07-10T13:44:39Z</dcterms:modified>
</cp:coreProperties>
</file>